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 b="def" i="def"/>
      <a:tcStyle>
        <a:tcBdr/>
        <a:fill>
          <a:solidFill>
            <a:srgbClr val="EBF1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 b="def" i="def"/>
      <a:tcStyle>
        <a:tcBdr/>
        <a:fill>
          <a:solidFill>
            <a:srgbClr val="F9FA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 b="def" i="def"/>
      <a:tcStyle>
        <a:tcBdr/>
        <a:fill>
          <a:solidFill>
            <a:srgbClr val="EBF1EF"/>
          </a:solidFill>
        </a:fill>
      </a:tcStyle>
    </a:band2H>
    <a:firstCol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381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381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 b="def" i="def"/>
      <a:tcStyle>
        <a:tcBdr/>
        <a:fill>
          <a:solidFill>
            <a:srgbClr val="F9FAF8"/>
          </a:solidFill>
        </a:fill>
      </a:tcStyle>
    </a:band2H>
    <a:firstCol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381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381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rgbClr val="F3F7FC"/>
          </a:solidFill>
        </a:fill>
      </a:tcStyle>
    </a:wholeTbl>
    <a:band2H>
      <a:tcTxStyle b="def" i="def"/>
      <a:tcStyle>
        <a:tcBdr/>
        <a:fill>
          <a:solidFill>
            <a:srgbClr val="F9FBFD"/>
          </a:solidFill>
        </a:fill>
      </a:tcStyle>
    </a:band2H>
    <a:firstCol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38100" cap="flat">
              <a:solidFill>
                <a:srgbClr val="DEDBDB"/>
              </a:solidFill>
              <a:prstDash val="solid"/>
              <a:round/>
            </a:ln>
          </a:top>
          <a:bottom>
            <a:ln w="127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DEDBDB"/>
        </a:fontRef>
        <a:srgbClr val="DEDBDB"/>
      </a:tcTxStyle>
      <a:tcStyle>
        <a:tcBdr>
          <a:left>
            <a:ln w="12700" cap="flat">
              <a:solidFill>
                <a:srgbClr val="DEDBDB"/>
              </a:solidFill>
              <a:prstDash val="solid"/>
              <a:round/>
            </a:ln>
          </a:left>
          <a:right>
            <a:ln w="12700" cap="flat">
              <a:solidFill>
                <a:srgbClr val="DEDBDB"/>
              </a:solidFill>
              <a:prstDash val="solid"/>
              <a:round/>
            </a:ln>
          </a:right>
          <a:top>
            <a:ln w="12700" cap="flat">
              <a:solidFill>
                <a:srgbClr val="DEDBDB"/>
              </a:solidFill>
              <a:prstDash val="solid"/>
              <a:round/>
            </a:ln>
          </a:top>
          <a:bottom>
            <a:ln w="38100" cap="flat">
              <a:solidFill>
                <a:srgbClr val="DEDBDB"/>
              </a:solidFill>
              <a:prstDash val="solid"/>
              <a:round/>
            </a:ln>
          </a:bottom>
          <a:insideH>
            <a:ln w="12700" cap="flat">
              <a:solidFill>
                <a:srgbClr val="DEDBDB"/>
              </a:solidFill>
              <a:prstDash val="solid"/>
              <a:round/>
            </a:ln>
          </a:insideH>
          <a:insideV>
            <a:ln w="12700" cap="flat">
              <a:solidFill>
                <a:srgbClr val="DEDBD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800" u="none">
                <a:solidFill>
                  <a:srgbClr val="595959"/>
                </a:solidFill>
                <a:latin typeface="Cafe24 Ohsquare"/>
              </a:defRPr>
            </a:pPr>
            <a:r>
              <a:rPr b="0" i="0" strike="noStrike" sz="1800" u="none">
                <a:solidFill>
                  <a:srgbClr val="595959"/>
                </a:solidFill>
                <a:latin typeface="Cafe24 Ohsquare"/>
              </a:rPr>
              <a:t>내부 프로젝트 평가 평균 (1~5점)</a:t>
            </a:r>
          </a:p>
        </c:rich>
      </c:tx>
      <c:layout>
        <c:manualLayout>
          <c:xMode val="edge"/>
          <c:yMode val="edge"/>
          <c:x val="0.207305"/>
          <c:y val="0"/>
          <c:w val="0.585391"/>
          <c:h val="0.12817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668852"/>
          <c:y val="0.128177"/>
          <c:w val="0.928115"/>
          <c:h val="0.791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자체 평가 평균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#" sourceLinked="0"/>
            <c:txPr>
              <a:bodyPr/>
              <a:lstStyle/>
              <a:p>
                <a:pPr>
                  <a:defRPr b="0" i="0" strike="noStrike" sz="1100" u="none">
                    <a:solidFill>
                      <a:srgbClr val="404040"/>
                    </a:solidFill>
                    <a:latin typeface="Helvetica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주제선정</c:v>
                </c:pt>
                <c:pt idx="1">
                  <c:v>변수설정</c:v>
                </c:pt>
                <c:pt idx="2">
                  <c:v>데이터 탐색 및 전처리</c:v>
                </c:pt>
                <c:pt idx="3">
                  <c:v>머신러닝 코드</c:v>
                </c:pt>
                <c:pt idx="4">
                  <c:v>결과 활용</c:v>
                </c:pt>
              </c:strCache>
            </c:strRef>
          </c:cat>
          <c:val>
            <c:numRef>
              <c:f>Sheet1!$B$2:$B$6</c:f>
              <c:numCache>
                <c:ptCount val="5"/>
                <c:pt idx="0">
                  <c:v>3.750000</c:v>
                </c:pt>
                <c:pt idx="1">
                  <c:v>3.250000</c:v>
                </c:pt>
                <c:pt idx="2">
                  <c:v>4.250000</c:v>
                </c:pt>
                <c:pt idx="3">
                  <c:v>4.000000</c:v>
                </c:pt>
                <c:pt idx="4">
                  <c:v>4.250000</c:v>
                </c:pt>
              </c:numCache>
            </c:numRef>
          </c:val>
        </c:ser>
        <c:gapWidth val="219"/>
        <c:overlap val="-36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chemeClr val="accent1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Cafe24 Ohsquar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.##" sourceLinked="0"/>
        <c:majorTickMark val="none"/>
        <c:minorTickMark val="none"/>
        <c:tickLblPos val="nextTo"/>
        <c:spPr>
          <a:ln w="12700" cap="flat">
            <a:solidFill>
              <a:schemeClr val="accent1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1.1"/>
        <c:minorUnit val="0.5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/>
          <p:cNvSpPr txBox="1"/>
          <p:nvPr/>
        </p:nvSpPr>
        <p:spPr>
          <a:xfrm>
            <a:off x="10886827" y="7323"/>
            <a:ext cx="1294820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Typo_Deco 입체빗금"/>
                <a:ea typeface="Typo_Deco 입체빗금"/>
                <a:cs typeface="Typo_Deco 입체빗금"/>
                <a:sym typeface="Typo_Deco 입체빗금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  <a:endParaRPr>
              <a:latin typeface="카페24 빛나는별"/>
              <a:ea typeface="카페24 빛나는별"/>
              <a:cs typeface="카페24 빛나는별"/>
              <a:sym typeface="카페24 빛나는별"/>
            </a:endParaRPr>
          </a:p>
          <a:p>
            <a:pPr algn="ctr">
              <a:defRPr>
                <a:latin typeface="Typo_Deco 입체빗금"/>
                <a:ea typeface="Typo_Deco 입체빗금"/>
                <a:cs typeface="Typo_Deco 입체빗금"/>
                <a:sym typeface="Typo_Deco 입체빗금"/>
              </a:defRPr>
            </a:pPr>
            <a:r>
              <a:t>배아프조</a:t>
            </a:r>
          </a:p>
        </p:txBody>
      </p:sp>
      <p:grpSp>
        <p:nvGrpSpPr>
          <p:cNvPr id="24" name="그래픽 9"/>
          <p:cNvGrpSpPr/>
          <p:nvPr/>
        </p:nvGrpSpPr>
        <p:grpSpPr>
          <a:xfrm>
            <a:off x="11863957" y="245212"/>
            <a:ext cx="162308" cy="262010"/>
            <a:chOff x="-1" y="0"/>
            <a:chExt cx="162307" cy="262008"/>
          </a:xfrm>
        </p:grpSpPr>
        <p:sp>
          <p:nvSpPr>
            <p:cNvPr id="19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23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20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5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defTabSz="420623">
              <a:defRPr b="1" sz="4800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6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136" name="그래픽 9"/>
          <p:cNvGrpSpPr/>
          <p:nvPr/>
        </p:nvGrpSpPr>
        <p:grpSpPr>
          <a:xfrm>
            <a:off x="11827886" y="220534"/>
            <a:ext cx="162309" cy="262009"/>
            <a:chOff x="-1" y="0"/>
            <a:chExt cx="162307" cy="262008"/>
          </a:xfrm>
        </p:grpSpPr>
        <p:sp>
          <p:nvSpPr>
            <p:cNvPr id="131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135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132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37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138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9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153" name="그래픽 9"/>
          <p:cNvGrpSpPr/>
          <p:nvPr/>
        </p:nvGrpSpPr>
        <p:grpSpPr>
          <a:xfrm>
            <a:off x="11827886" y="220534"/>
            <a:ext cx="162309" cy="262009"/>
            <a:chOff x="-1" y="0"/>
            <a:chExt cx="162307" cy="262008"/>
          </a:xfrm>
        </p:grpSpPr>
        <p:sp>
          <p:nvSpPr>
            <p:cNvPr id="148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152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149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0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1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54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155" name="그림 개체 틀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4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58" name="그래픽 9"/>
          <p:cNvGrpSpPr/>
          <p:nvPr/>
        </p:nvGrpSpPr>
        <p:grpSpPr>
          <a:xfrm>
            <a:off x="11815863" y="197118"/>
            <a:ext cx="162308" cy="262009"/>
            <a:chOff x="-1" y="0"/>
            <a:chExt cx="162307" cy="262008"/>
          </a:xfrm>
        </p:grpSpPr>
        <p:sp>
          <p:nvSpPr>
            <p:cNvPr id="53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57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54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6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6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74" name="그래픽 9"/>
          <p:cNvGrpSpPr/>
          <p:nvPr/>
        </p:nvGrpSpPr>
        <p:grpSpPr>
          <a:xfrm>
            <a:off x="11827886" y="220534"/>
            <a:ext cx="162309" cy="262009"/>
            <a:chOff x="-1" y="0"/>
            <a:chExt cx="162307" cy="262008"/>
          </a:xfrm>
        </p:grpSpPr>
        <p:sp>
          <p:nvSpPr>
            <p:cNvPr id="69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73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70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6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90" name="그래픽 9"/>
          <p:cNvGrpSpPr/>
          <p:nvPr/>
        </p:nvGrpSpPr>
        <p:grpSpPr>
          <a:xfrm>
            <a:off x="11827886" y="220534"/>
            <a:ext cx="162309" cy="262009"/>
            <a:chOff x="-1" y="0"/>
            <a:chExt cx="162307" cy="262008"/>
          </a:xfrm>
        </p:grpSpPr>
        <p:sp>
          <p:nvSpPr>
            <p:cNvPr id="85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89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86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7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8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1" name="IT 플랫폼 개요"/>
          <p:cNvSpPr txBox="1"/>
          <p:nvPr>
            <p:ph type="title" hasCustomPrompt="1"/>
          </p:nvPr>
        </p:nvSpPr>
        <p:spPr>
          <a:xfrm>
            <a:off x="426284" y="516734"/>
            <a:ext cx="1706643" cy="30320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IT 플랫폼 개요</a:t>
            </a:r>
          </a:p>
        </p:txBody>
      </p:sp>
      <p:sp>
        <p:nvSpPr>
          <p:cNvPr id="92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6"/>
          <p:cNvSpPr txBox="1"/>
          <p:nvPr/>
        </p:nvSpPr>
        <p:spPr>
          <a:xfrm>
            <a:off x="11181078" y="-28748"/>
            <a:ext cx="96520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107" name="그래픽 9"/>
          <p:cNvGrpSpPr/>
          <p:nvPr/>
        </p:nvGrpSpPr>
        <p:grpSpPr>
          <a:xfrm>
            <a:off x="11827886" y="220534"/>
            <a:ext cx="162309" cy="262009"/>
            <a:chOff x="-1" y="0"/>
            <a:chExt cx="162307" cy="262008"/>
          </a:xfrm>
        </p:grpSpPr>
        <p:sp>
          <p:nvSpPr>
            <p:cNvPr id="102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106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103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4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5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0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 0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DEDBDB">
            <a:alpha val="9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9" name="그래픽 9"/>
          <p:cNvGrpSpPr/>
          <p:nvPr/>
        </p:nvGrpSpPr>
        <p:grpSpPr>
          <a:xfrm>
            <a:off x="11851934" y="185356"/>
            <a:ext cx="162308" cy="262010"/>
            <a:chOff x="-1" y="0"/>
            <a:chExt cx="162307" cy="262008"/>
          </a:xfrm>
        </p:grpSpPr>
        <p:sp>
          <p:nvSpPr>
            <p:cNvPr id="4" name="자유형: 도형 11"/>
            <p:cNvSpPr/>
            <p:nvPr/>
          </p:nvSpPr>
          <p:spPr>
            <a:xfrm>
              <a:off x="12240" y="8831"/>
              <a:ext cx="141448" cy="14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grpSp>
          <p:nvGrpSpPr>
            <p:cNvPr id="8" name="그래픽 9"/>
            <p:cNvGrpSpPr/>
            <p:nvPr/>
          </p:nvGrpSpPr>
          <p:grpSpPr>
            <a:xfrm>
              <a:off x="-2" y="0"/>
              <a:ext cx="162308" cy="262009"/>
              <a:chOff x="-1" y="0"/>
              <a:chExt cx="162307" cy="262008"/>
            </a:xfrm>
          </p:grpSpPr>
          <p:sp>
            <p:nvSpPr>
              <p:cNvPr id="5" name="자유형: 도형 13"/>
              <p:cNvSpPr/>
              <p:nvPr/>
            </p:nvSpPr>
            <p:spPr>
              <a:xfrm>
                <a:off x="-2" y="180640"/>
                <a:ext cx="156496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" name="자유형: 도형 14"/>
              <p:cNvSpPr/>
              <p:nvPr/>
            </p:nvSpPr>
            <p:spPr>
              <a:xfrm>
                <a:off x="1165" y="0"/>
                <a:ext cx="161141" cy="16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1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" name="자유형: 도형 15"/>
              <p:cNvSpPr/>
              <p:nvPr/>
            </p:nvSpPr>
            <p:spPr>
              <a:xfrm>
                <a:off x="71607" y="60838"/>
                <a:ext cx="29449" cy="48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0" name="TextBox 6"/>
          <p:cNvSpPr txBox="1"/>
          <p:nvPr/>
        </p:nvSpPr>
        <p:spPr>
          <a:xfrm>
            <a:off x="10874804" y="-40771"/>
            <a:ext cx="1294819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Typo_Deco 입체빗금"/>
                <a:ea typeface="Typo_Deco 입체빗금"/>
                <a:cs typeface="Typo_Deco 입체빗금"/>
                <a:sym typeface="Typo_Deco 입체빗금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  <a:endParaRPr>
              <a:latin typeface="카페24 빛나는별"/>
              <a:ea typeface="카페24 빛나는별"/>
              <a:cs typeface="카페24 빛나는별"/>
              <a:sym typeface="카페24 빛나는별"/>
            </a:endParaRPr>
          </a:p>
          <a:p>
            <a:pPr algn="ctr">
              <a:defRPr>
                <a:latin typeface="Typo_Deco 입체빗금"/>
                <a:ea typeface="Typo_Deco 입체빗금"/>
                <a:cs typeface="Typo_Deco 입체빗금"/>
                <a:sym typeface="Typo_Deco 입체빗금"/>
              </a:defRPr>
            </a:pPr>
            <a:r>
              <a:t>배아프조</a:t>
            </a:r>
          </a:p>
        </p:txBody>
      </p:sp>
      <p:sp>
        <p:nvSpPr>
          <p:cNvPr id="11" name="슬라이드 번호"/>
          <p:cNvSpPr txBox="1"/>
          <p:nvPr>
            <p:ph type="sldNum" sz="quarter" idx="2"/>
          </p:nvPr>
        </p:nvSpPr>
        <p:spPr>
          <a:xfrm>
            <a:off x="11080148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14" y="2117882"/>
            <a:ext cx="7707490" cy="458852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직사각형 4"/>
          <p:cNvSpPr/>
          <p:nvPr/>
        </p:nvSpPr>
        <p:spPr>
          <a:xfrm>
            <a:off x="-12402" y="-1"/>
            <a:ext cx="12216804" cy="6858001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제목 1"/>
          <p:cNvSpPr txBox="1"/>
          <p:nvPr>
            <p:ph type="ctrTitle"/>
          </p:nvPr>
        </p:nvSpPr>
        <p:spPr>
          <a:xfrm>
            <a:off x="1560958" y="845902"/>
            <a:ext cx="10080072" cy="1645654"/>
          </a:xfrm>
          <a:prstGeom prst="rect">
            <a:avLst/>
          </a:prstGeom>
        </p:spPr>
        <p:txBody>
          <a:bodyPr anchor="ctr"/>
          <a:lstStyle/>
          <a:p>
            <a:pPr lvl="3" algn="r" defTabSz="420623">
              <a:lnSpc>
                <a:spcPct val="120000"/>
              </a:lnSpc>
              <a:defRPr sz="4200">
                <a:solidFill>
                  <a:srgbClr val="FFFFFF">
                    <a:alpha val="80000"/>
                  </a:srgbClr>
                </a:solidFill>
                <a:latin typeface="NanumBarunGothicOTF YetHangul"/>
                <a:ea typeface="NanumBarunGothicOTF YetHangul"/>
                <a:cs typeface="NanumBarunGothicOTF YetHangul"/>
                <a:sym typeface="NanumBarunGothicOTF YetHangul"/>
              </a:defRPr>
            </a:pPr>
            <a:r>
              <a:t>코로나 충격이 코스피 200에 </a:t>
            </a:r>
            <a:br/>
            <a:r>
              <a:t>미치는 영향</a:t>
            </a:r>
          </a:p>
        </p:txBody>
      </p:sp>
      <p:sp>
        <p:nvSpPr>
          <p:cNvPr id="169" name="부제목 2"/>
          <p:cNvSpPr txBox="1"/>
          <p:nvPr>
            <p:ph type="subTitle" sz="quarter" idx="1"/>
          </p:nvPr>
        </p:nvSpPr>
        <p:spPr>
          <a:xfrm>
            <a:off x="7142777" y="5764741"/>
            <a:ext cx="4572781" cy="87158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72000"/>
              </a:lnSpc>
              <a:defRPr b="1" sz="2200">
                <a:solidFill>
                  <a:srgbClr val="FFFFFF">
                    <a:alpha val="80000"/>
                  </a:srgbClr>
                </a:solidFill>
              </a:defRPr>
            </a:pPr>
            <a:r>
              <a:t>5조 : 배아프조 </a:t>
            </a:r>
          </a:p>
          <a:p>
            <a:pPr algn="r">
              <a:lnSpc>
                <a:spcPct val="72000"/>
              </a:lnSpc>
              <a:defRPr b="1" sz="2200">
                <a:solidFill>
                  <a:srgbClr val="FFFFFF">
                    <a:alpha val="80000"/>
                  </a:srgbClr>
                </a:solidFill>
              </a:defRPr>
            </a:pPr>
            <a:r>
              <a:t>이지현 전유석 김정훈 황윤재 이명희</a:t>
            </a:r>
          </a:p>
        </p:txBody>
      </p:sp>
      <p:sp>
        <p:nvSpPr>
          <p:cNvPr id="170" name="부제목 2"/>
          <p:cNvSpPr txBox="1"/>
          <p:nvPr/>
        </p:nvSpPr>
        <p:spPr>
          <a:xfrm>
            <a:off x="5788650" y="2689487"/>
            <a:ext cx="6235295" cy="6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05255">
              <a:lnSpc>
                <a:spcPct val="90000"/>
              </a:lnSpc>
              <a:spcBef>
                <a:spcPts val="900"/>
              </a:spcBef>
              <a:defRPr sz="2700">
                <a:solidFill>
                  <a:srgbClr val="3A3838">
                    <a:alpha val="80000"/>
                  </a:srgbClr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pPr/>
            <a:r>
              <a:t>Impact of Corona Shock on KOSPI 200</a:t>
            </a:r>
          </a:p>
        </p:txBody>
      </p:sp>
      <p:sp>
        <p:nvSpPr>
          <p:cNvPr id="171" name="TextBox 11"/>
          <p:cNvSpPr txBox="1"/>
          <p:nvPr/>
        </p:nvSpPr>
        <p:spPr>
          <a:xfrm>
            <a:off x="10711667" y="5475388"/>
            <a:ext cx="99400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2022.05.04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6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이론</a:t>
            </a:r>
          </a:p>
        </p:txBody>
      </p:sp>
      <p:sp>
        <p:nvSpPr>
          <p:cNvPr id="277" name="TextBox 25"/>
          <p:cNvSpPr txBox="1"/>
          <p:nvPr/>
        </p:nvSpPr>
        <p:spPr>
          <a:xfrm>
            <a:off x="5117574" y="3719376"/>
            <a:ext cx="6477751" cy="401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FF0000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>
                <a:solidFill>
                  <a:srgbClr val="000000"/>
                </a:solidFill>
              </a:rPr>
              <a:t>충격으로 이탈, 조정, 소멸되어가는 과정 = </a:t>
            </a:r>
            <a:r>
              <a:rPr>
                <a:solidFill>
                  <a:srgbClr val="FF4739"/>
                </a:solidFill>
              </a:rPr>
              <a:t>주가의 변동</a:t>
            </a:r>
          </a:p>
        </p:txBody>
      </p:sp>
      <p:pic>
        <p:nvPicPr>
          <p:cNvPr id="278" name="#10_충격.png" descr="#10_충겨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322" y="2284046"/>
            <a:ext cx="3271980" cy="327198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슬라이드 번호 개체 틀 1"/>
          <p:cNvSpPr txBox="1"/>
          <p:nvPr>
            <p:ph type="sldNum" sz="quarter" idx="4294967295"/>
          </p:nvPr>
        </p:nvSpPr>
        <p:spPr>
          <a:xfrm>
            <a:off x="11091383" y="6404293"/>
            <a:ext cx="26241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실패 분석 </a:t>
            </a:r>
          </a:p>
        </p:txBody>
      </p:sp>
      <p:pic>
        <p:nvPicPr>
          <p:cNvPr id="286" name="그림 14" descr="그림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922" y="5150652"/>
            <a:ext cx="4572398" cy="1066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그림 16" descr="그림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23" y="3690418"/>
            <a:ext cx="6293610" cy="163274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Box 24"/>
          <p:cNvSpPr txBox="1"/>
          <p:nvPr/>
        </p:nvSpPr>
        <p:spPr>
          <a:xfrm>
            <a:off x="403161" y="6408107"/>
            <a:ext cx="2605347" cy="26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* 김지섭 기자, 조선일보 , 2022.04.21 20:00</a:t>
            </a:r>
          </a:p>
        </p:txBody>
      </p:sp>
      <p:pic>
        <p:nvPicPr>
          <p:cNvPr id="289" name="#11 전쟁.png" descr="#11 전재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8235" y="2124779"/>
            <a:ext cx="3590513" cy="359051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TextBox 15"/>
          <p:cNvSpPr txBox="1"/>
          <p:nvPr/>
        </p:nvSpPr>
        <p:spPr>
          <a:xfrm>
            <a:off x="715405" y="1985921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변수 선정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92" name="타원 9"/>
          <p:cNvSpPr/>
          <p:nvPr/>
        </p:nvSpPr>
        <p:spPr>
          <a:xfrm>
            <a:off x="497399" y="2096453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293" name="TextBox 15"/>
          <p:cNvSpPr txBox="1"/>
          <p:nvPr/>
        </p:nvSpPr>
        <p:spPr>
          <a:xfrm>
            <a:off x="901772" y="2498841"/>
            <a:ext cx="6461366" cy="82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원유, 금, 환율, 돼지고기, 방산ETF  ➔  농산물ETF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9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실패 분석 </a:t>
            </a:r>
          </a:p>
        </p:txBody>
      </p:sp>
      <p:sp>
        <p:nvSpPr>
          <p:cNvPr id="30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TextBox 15"/>
          <p:cNvSpPr txBox="1"/>
          <p:nvPr/>
        </p:nvSpPr>
        <p:spPr>
          <a:xfrm>
            <a:off x="1488269" y="3089762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회귀 분석 결과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02" name="타원 9"/>
          <p:cNvSpPr/>
          <p:nvPr/>
        </p:nvSpPr>
        <p:spPr>
          <a:xfrm>
            <a:off x="1270263" y="3200293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303" name="TextBox 15"/>
          <p:cNvSpPr txBox="1"/>
          <p:nvPr/>
        </p:nvSpPr>
        <p:spPr>
          <a:xfrm>
            <a:off x="1674636" y="3602681"/>
            <a:ext cx="3480294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MSE 20만, R2 마이너스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04" name="TextBox 15"/>
          <p:cNvSpPr txBox="1"/>
          <p:nvPr/>
        </p:nvSpPr>
        <p:spPr>
          <a:xfrm>
            <a:off x="6940225" y="2913151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실패 이유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05" name="타원 9"/>
          <p:cNvSpPr/>
          <p:nvPr/>
        </p:nvSpPr>
        <p:spPr>
          <a:xfrm>
            <a:off x="6722219" y="302368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306" name="TextBox 15"/>
          <p:cNvSpPr txBox="1"/>
          <p:nvPr/>
        </p:nvSpPr>
        <p:spPr>
          <a:xfrm>
            <a:off x="7126592" y="3426070"/>
            <a:ext cx="4302799" cy="117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짧은 기간으로 인한 데이터 부족</a:t>
            </a:r>
          </a:p>
          <a:p>
            <a: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이슈에 대한 변수의 설명력 부족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07" name="직선 연결선 9"/>
          <p:cNvSpPr/>
          <p:nvPr/>
        </p:nvSpPr>
        <p:spPr>
          <a:xfrm flipH="1">
            <a:off x="6047577" y="2439529"/>
            <a:ext cx="1" cy="285970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1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주제 선정</a:t>
            </a:r>
          </a:p>
        </p:txBody>
      </p:sp>
      <p:sp>
        <p:nvSpPr>
          <p:cNvPr id="31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5" name="직선 연결선 9"/>
          <p:cNvSpPr/>
          <p:nvPr/>
        </p:nvSpPr>
        <p:spPr>
          <a:xfrm flipH="1">
            <a:off x="6096000" y="2439529"/>
            <a:ext cx="1" cy="285970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9" name="그룹"/>
          <p:cNvGrpSpPr/>
          <p:nvPr/>
        </p:nvGrpSpPr>
        <p:grpSpPr>
          <a:xfrm>
            <a:off x="475017" y="3924516"/>
            <a:ext cx="2202392" cy="2161716"/>
            <a:chOff x="0" y="0"/>
            <a:chExt cx="2202390" cy="2161714"/>
          </a:xfrm>
        </p:grpSpPr>
        <p:sp>
          <p:nvSpPr>
            <p:cNvPr id="316" name="직사각형 21"/>
            <p:cNvSpPr/>
            <p:nvPr/>
          </p:nvSpPr>
          <p:spPr>
            <a:xfrm>
              <a:off x="0" y="0"/>
              <a:ext cx="2202391" cy="2161715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타원 18"/>
            <p:cNvSpPr/>
            <p:nvPr/>
          </p:nvSpPr>
          <p:spPr>
            <a:xfrm>
              <a:off x="504362" y="487554"/>
              <a:ext cx="1193667" cy="1186607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8" name="그래픽 4" descr="그래픽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1469" y="470405"/>
              <a:ext cx="1259452" cy="1259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3" name="그룹"/>
          <p:cNvGrpSpPr/>
          <p:nvPr/>
        </p:nvGrpSpPr>
        <p:grpSpPr>
          <a:xfrm>
            <a:off x="475017" y="1759404"/>
            <a:ext cx="2202392" cy="1948362"/>
            <a:chOff x="0" y="0"/>
            <a:chExt cx="2202390" cy="1948360"/>
          </a:xfrm>
        </p:grpSpPr>
        <p:sp>
          <p:nvSpPr>
            <p:cNvPr id="320" name="직사각형 20"/>
            <p:cNvSpPr/>
            <p:nvPr/>
          </p:nvSpPr>
          <p:spPr>
            <a:xfrm>
              <a:off x="0" y="0"/>
              <a:ext cx="2202391" cy="1948361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타원 17"/>
            <p:cNvSpPr/>
            <p:nvPr/>
          </p:nvSpPr>
          <p:spPr>
            <a:xfrm>
              <a:off x="612400" y="447332"/>
              <a:ext cx="1021142" cy="961958"/>
            </a:xfrm>
            <a:prstGeom prst="ellipse">
              <a:avLst/>
            </a:prstGeom>
            <a:solidFill>
              <a:srgbClr val="C0BFB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22" name="그래픽 10" descr="그래픽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3065" y="30825"/>
              <a:ext cx="1736261" cy="1736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TextBox 15"/>
          <p:cNvSpPr txBox="1"/>
          <p:nvPr/>
        </p:nvSpPr>
        <p:spPr>
          <a:xfrm>
            <a:off x="3186965" y="2608030"/>
            <a:ext cx="2343118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보다 많은 데이터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25" name="TextBox 15"/>
          <p:cNvSpPr txBox="1"/>
          <p:nvPr/>
        </p:nvSpPr>
        <p:spPr>
          <a:xfrm>
            <a:off x="3198304" y="4597704"/>
            <a:ext cx="3480294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변수 선정의 용이성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26" name="TextBox 15"/>
          <p:cNvSpPr txBox="1"/>
          <p:nvPr/>
        </p:nvSpPr>
        <p:spPr>
          <a:xfrm>
            <a:off x="7365257" y="3283911"/>
            <a:ext cx="3608327" cy="117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코로나 충격이 </a:t>
            </a:r>
          </a:p>
          <a:p>
            <a:pPr algn="ctr"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코스피 200에 미치는 영향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그룹 5"/>
          <p:cNvGrpSpPr/>
          <p:nvPr/>
        </p:nvGrpSpPr>
        <p:grpSpPr>
          <a:xfrm>
            <a:off x="573488" y="2211260"/>
            <a:ext cx="5141513" cy="2600499"/>
            <a:chOff x="0" y="0"/>
            <a:chExt cx="5141513" cy="2600497"/>
          </a:xfrm>
        </p:grpSpPr>
        <p:grpSp>
          <p:nvGrpSpPr>
            <p:cNvPr id="330" name="그룹 1"/>
            <p:cNvGrpSpPr/>
            <p:nvPr/>
          </p:nvGrpSpPr>
          <p:grpSpPr>
            <a:xfrm>
              <a:off x="30294" y="1330497"/>
              <a:ext cx="2030351" cy="1270001"/>
              <a:chOff x="0" y="0"/>
              <a:chExt cx="2030349" cy="1270000"/>
            </a:xfrm>
          </p:grpSpPr>
          <p:sp>
            <p:nvSpPr>
              <p:cNvPr id="328" name="TextBox 17"/>
              <p:cNvSpPr/>
              <p:nvPr/>
            </p:nvSpPr>
            <p:spPr>
              <a:xfrm>
                <a:off x="-1" y="-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FFFFFF">
                        <a:alpha val="7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Data Analysis</a:t>
                </a:r>
              </a:p>
            </p:txBody>
          </p:sp>
          <p:sp>
            <p:nvSpPr>
              <p:cNvPr id="329" name="TextBox 20"/>
              <p:cNvSpPr/>
              <p:nvPr/>
            </p:nvSpPr>
            <p:spPr>
              <a:xfrm>
                <a:off x="760349" y="-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Data Analysis</a:t>
                </a:r>
              </a:p>
            </p:txBody>
          </p:sp>
        </p:grpSp>
        <p:sp>
          <p:nvSpPr>
            <p:cNvPr id="331" name="TextBox 10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2. ARIMA &amp; VAR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분석 </a:t>
              </a:r>
            </a:p>
          </p:txBody>
        </p:sp>
        <p:sp>
          <p:nvSpPr>
            <p:cNvPr id="332" name="직선 연결선 4"/>
            <p:cNvSpPr/>
            <p:nvPr/>
          </p:nvSpPr>
          <p:spPr>
            <a:xfrm>
              <a:off x="61511" y="1217974"/>
              <a:ext cx="5080003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34" name="슬라이드 번호 개체 틀 3"/>
          <p:cNvSpPr txBox="1"/>
          <p:nvPr>
            <p:ph type="sldNum" sz="quarter" idx="4294967295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341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2" name="직선 연결선 9"/>
          <p:cNvSpPr/>
          <p:nvPr/>
        </p:nvSpPr>
        <p:spPr>
          <a:xfrm flipH="1">
            <a:off x="5067664" y="2439529"/>
            <a:ext cx="1" cy="285970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3" name="TextBox 21"/>
          <p:cNvSpPr txBox="1"/>
          <p:nvPr/>
        </p:nvSpPr>
        <p:spPr>
          <a:xfrm>
            <a:off x="5290048" y="1759404"/>
            <a:ext cx="6070826" cy="168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Xt−ϕ1Xt−1−⋯−ϕpXt−p = Zt+θ1Zt−1+⋯+θqZt−q, 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 t = 0,±1,±2,⋯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KBIZ한마음명조 B"/>
                <a:ea typeface="KBIZ한마음명조 B"/>
                <a:cs typeface="KBIZ한마음명조 B"/>
                <a:sym typeface="KBIZ한마음명조 B"/>
              </a:defRPr>
            </a:pPr>
            <a:r>
              <a:t>Xt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: ARIMA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를 통해 예측하고자 하는 데이터</a:t>
            </a:r>
            <a:b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KBIZ한마음명조 B"/>
                <a:ea typeface="KBIZ한마음명조 B"/>
                <a:cs typeface="KBIZ한마음명조 B"/>
                <a:sym typeface="KBIZ한마음명조 B"/>
              </a:defRPr>
            </a:pPr>
            <a:r>
              <a:t>Zt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백색잡음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(White Noise), 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독립적이고 동일하게 분산된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(IID)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확률 변수</a:t>
            </a:r>
          </a:p>
        </p:txBody>
      </p:sp>
      <p:pic>
        <p:nvPicPr>
          <p:cNvPr id="344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4406" y="3143229"/>
            <a:ext cx="3355112" cy="2703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그림 27" descr="그림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1433" y="2605870"/>
            <a:ext cx="3102474" cy="57453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TextBox 15"/>
          <p:cNvSpPr txBox="1"/>
          <p:nvPr/>
        </p:nvSpPr>
        <p:spPr>
          <a:xfrm>
            <a:off x="761842" y="3038398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ARIMA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47" name="타원 9"/>
          <p:cNvSpPr/>
          <p:nvPr/>
        </p:nvSpPr>
        <p:spPr>
          <a:xfrm>
            <a:off x="543836" y="3148929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348" name="TextBox 15"/>
          <p:cNvSpPr txBox="1"/>
          <p:nvPr/>
        </p:nvSpPr>
        <p:spPr>
          <a:xfrm>
            <a:off x="616092" y="3742945"/>
            <a:ext cx="4229191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과거지식이나 경험을 바탕으로 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경제가 움직이고 이를 기반으로 예측하는 모델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4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355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직선 연결선 9"/>
          <p:cNvSpPr/>
          <p:nvPr/>
        </p:nvSpPr>
        <p:spPr>
          <a:xfrm flipH="1">
            <a:off x="5055641" y="2439529"/>
            <a:ext cx="1" cy="285970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TextBox 15"/>
          <p:cNvSpPr txBox="1"/>
          <p:nvPr/>
        </p:nvSpPr>
        <p:spPr>
          <a:xfrm>
            <a:off x="1213481" y="3661124"/>
            <a:ext cx="3260251" cy="68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KOSPI 200</a:t>
            </a:r>
          </a:p>
        </p:txBody>
      </p:sp>
      <p:sp>
        <p:nvSpPr>
          <p:cNvPr id="358" name="TextBox 15"/>
          <p:cNvSpPr txBox="1"/>
          <p:nvPr/>
        </p:nvSpPr>
        <p:spPr>
          <a:xfrm>
            <a:off x="761842" y="3038398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변수 선정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59" name="타원 9"/>
          <p:cNvSpPr/>
          <p:nvPr/>
        </p:nvSpPr>
        <p:spPr>
          <a:xfrm>
            <a:off x="543836" y="3148929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360" name="TextBox 15"/>
          <p:cNvSpPr txBox="1"/>
          <p:nvPr/>
        </p:nvSpPr>
        <p:spPr>
          <a:xfrm>
            <a:off x="6074838" y="3468061"/>
            <a:ext cx="5250356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시장 대표 지수</a:t>
            </a:r>
          </a:p>
          <a:p>
            <a:pPr algn="ctr"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KOSPI에 비해 시장 왜곡 해석가능성 낮음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6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367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8" name="직사각형 22"/>
          <p:cNvSpPr txBox="1"/>
          <p:nvPr/>
        </p:nvSpPr>
        <p:spPr>
          <a:xfrm>
            <a:off x="352544" y="6501718"/>
            <a:ext cx="1392695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출처</a:t>
            </a:r>
            <a:r>
              <a:t>: Investing.com</a:t>
            </a:r>
          </a:p>
        </p:txBody>
      </p:sp>
      <p:pic>
        <p:nvPicPr>
          <p:cNvPr id="369" name="ALL.png" descr="ALL.png"/>
          <p:cNvPicPr>
            <a:picLocks noChangeAspect="1"/>
          </p:cNvPicPr>
          <p:nvPr/>
        </p:nvPicPr>
        <p:blipFill>
          <a:blip r:embed="rId2">
            <a:alphaModFix amt="25008"/>
            <a:extLst/>
          </a:blip>
          <a:stretch>
            <a:fillRect/>
          </a:stretch>
        </p:blipFill>
        <p:spPr>
          <a:xfrm>
            <a:off x="1567548" y="1750917"/>
            <a:ext cx="16662449" cy="502891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extBox 15"/>
          <p:cNvSpPr txBox="1"/>
          <p:nvPr/>
        </p:nvSpPr>
        <p:spPr>
          <a:xfrm>
            <a:off x="1161216" y="2099082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기간 선정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71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72" name="표 35"/>
          <p:cNvGraphicFramePr/>
          <p:nvPr/>
        </p:nvGraphicFramePr>
        <p:xfrm>
          <a:off x="846426" y="3136342"/>
          <a:ext cx="5647718" cy="23215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2792108"/>
                <a:gridCol w="2792108"/>
              </a:tblGrid>
              <a:tr h="297180">
                <a:tc>
                  <a:txBody>
                    <a:bodyPr/>
                    <a:lstStyle/>
                    <a:p>
                      <a:pPr algn="ctr">
                        <a:defRPr sz="9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 간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 훈련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2020/01/19 ~ 2020/02/17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 훈련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2020/01/01 ~ 2020/02/17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 훈련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2019/01/01 ~ 2020/02/17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 예측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2020/02/18 ~ 2020/03/19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 예측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2020/02/18 ~ 2020/07/31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268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 예측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2020/02/18 ~ 2022/04/30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379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TextBox 15"/>
          <p:cNvSpPr txBox="1"/>
          <p:nvPr/>
        </p:nvSpPr>
        <p:spPr>
          <a:xfrm>
            <a:off x="1161216" y="2099082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모델 검정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81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38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7768" y="1767430"/>
            <a:ext cx="8669570" cy="4564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6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7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389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TextBox 15"/>
          <p:cNvSpPr txBox="1"/>
          <p:nvPr/>
        </p:nvSpPr>
        <p:spPr>
          <a:xfrm>
            <a:off x="1161216" y="2099082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모델 검정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391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392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8250" y="1857680"/>
            <a:ext cx="4148079" cy="4023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직선 연결선 9"/>
          <p:cNvSpPr/>
          <p:nvPr/>
        </p:nvSpPr>
        <p:spPr>
          <a:xfrm>
            <a:off x="6804808" y="2439529"/>
            <a:ext cx="1" cy="285970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aphicFrame>
        <p:nvGraphicFramePr>
          <p:cNvPr id="394" name="표 12"/>
          <p:cNvGraphicFramePr/>
          <p:nvPr/>
        </p:nvGraphicFramePr>
        <p:xfrm>
          <a:off x="603350" y="2738290"/>
          <a:ext cx="5705066" cy="14195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944493"/>
                <a:gridCol w="1001714"/>
                <a:gridCol w="887274"/>
                <a:gridCol w="944493"/>
                <a:gridCol w="944493"/>
                <a:gridCol w="944493"/>
              </a:tblGrid>
              <a:tr h="246380">
                <a:tc>
                  <a:txBody>
                    <a:bodyPr/>
                    <a:lstStyle/>
                    <a:p>
                      <a:pPr algn="ctr">
                        <a:def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Prob(Q)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Prob(JB)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Prob(H)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162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ARIMA(2,3,1)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0.81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0.88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0.02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분산성 미충족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717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ARIMA(2,3,1)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0.76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0.93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0.41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채택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162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ARIMA(0,1,0)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0.48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0.39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정규성 미충족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95" name="표 35"/>
          <p:cNvGraphicFramePr/>
          <p:nvPr/>
        </p:nvGraphicFramePr>
        <p:xfrm>
          <a:off x="654047" y="4582436"/>
          <a:ext cx="5565572" cy="6400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1855190"/>
                <a:gridCol w="1855190"/>
                <a:gridCol w="1855190"/>
              </a:tblGrid>
              <a:tr h="160020">
                <a:tc>
                  <a:txBody>
                    <a:bodyPr/>
                    <a:lstStyle/>
                    <a:p>
                      <a:pPr algn="ctr">
                        <a:defRPr sz="9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귀무가설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독립성검정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Prob(Q)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자기상관성 없다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정규성검정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Prob(JB)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정규분포를 따른다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분산성검정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Prob(H)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분산이 일정하다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 21"/>
          <p:cNvSpPr/>
          <p:nvPr/>
        </p:nvSpPr>
        <p:spPr>
          <a:xfrm>
            <a:off x="181798" y="-1"/>
            <a:ext cx="12237085" cy="6858001"/>
          </a:xfrm>
          <a:prstGeom prst="rect">
            <a:avLst/>
          </a:pr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직선 연결선 22"/>
          <p:cNvSpPr/>
          <p:nvPr/>
        </p:nvSpPr>
        <p:spPr>
          <a:xfrm>
            <a:off x="139700" y="491294"/>
            <a:ext cx="1993900" cy="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5" name="TextBox 27"/>
          <p:cNvSpPr txBox="1"/>
          <p:nvPr/>
        </p:nvSpPr>
        <p:spPr>
          <a:xfrm>
            <a:off x="746391" y="564541"/>
            <a:ext cx="146339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76" name="TextBox 12"/>
          <p:cNvSpPr txBox="1"/>
          <p:nvPr/>
        </p:nvSpPr>
        <p:spPr>
          <a:xfrm>
            <a:off x="1865897" y="2305993"/>
            <a:ext cx="898143" cy="35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-150">
                <a:solidFill>
                  <a:srgbClr val="FFFFFF"/>
                </a:solidFill>
                <a:latin typeface="나눔스퀘어라운드OTF Bold"/>
                <a:ea typeface="나눔스퀘어라운드OTF Bold"/>
                <a:cs typeface="나눔스퀘어라운드OTF Bold"/>
                <a:sym typeface="나눔스퀘어라운드OTF Bold"/>
              </a:defRPr>
            </a:lvl1pPr>
          </a:lstStyle>
          <a:p>
            <a:pPr/>
            <a:r>
              <a:t>분석 배경</a:t>
            </a:r>
          </a:p>
        </p:txBody>
      </p:sp>
      <p:sp>
        <p:nvSpPr>
          <p:cNvPr id="177" name="순서도: 병합 1"/>
          <p:cNvSpPr/>
          <p:nvPr/>
        </p:nvSpPr>
        <p:spPr>
          <a:xfrm rot="5141693">
            <a:off x="1241357" y="2355304"/>
            <a:ext cx="298902" cy="28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ln w="1016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순서도: 병합 35"/>
          <p:cNvSpPr/>
          <p:nvPr/>
        </p:nvSpPr>
        <p:spPr>
          <a:xfrm rot="5141693">
            <a:off x="4544065" y="2355304"/>
            <a:ext cx="298902" cy="281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ln w="1016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TextBox 46"/>
          <p:cNvSpPr txBox="1"/>
          <p:nvPr/>
        </p:nvSpPr>
        <p:spPr>
          <a:xfrm>
            <a:off x="5094647" y="3145886"/>
            <a:ext cx="3449958" cy="16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ARIMA </a:t>
            </a:r>
          </a:p>
          <a:p>
            <a:pPr lvl="1" marL="6381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적용 과정</a:t>
            </a:r>
          </a:p>
          <a:p>
            <a:pPr lvl="1" marL="6381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결과 분석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VAR </a:t>
            </a:r>
          </a:p>
          <a:p>
            <a:pPr lvl="1" marL="6381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적용 과정</a:t>
            </a:r>
          </a:p>
          <a:p>
            <a:pPr lvl="1" marL="6381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결과 분석</a:t>
            </a:r>
          </a:p>
        </p:txBody>
      </p:sp>
      <p:sp>
        <p:nvSpPr>
          <p:cNvPr id="180" name="순서도: 병합 38"/>
          <p:cNvSpPr/>
          <p:nvPr/>
        </p:nvSpPr>
        <p:spPr>
          <a:xfrm rot="5141693">
            <a:off x="7846772" y="2355304"/>
            <a:ext cx="298903" cy="28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ln w="1016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TextBox 48"/>
          <p:cNvSpPr txBox="1"/>
          <p:nvPr/>
        </p:nvSpPr>
        <p:spPr>
          <a:xfrm>
            <a:off x="8460978" y="3061971"/>
            <a:ext cx="3449956" cy="55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975" indent="-180975">
              <a:lnSpc>
                <a:spcPct val="130000"/>
              </a:lnSpc>
              <a:buSzPct val="100000"/>
              <a:buChar char="▪"/>
              <a:defRPr spc="-150" sz="14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결론 요약 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pc="-150" sz="14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최종 프로젝트 평가  </a:t>
            </a:r>
          </a:p>
        </p:txBody>
      </p:sp>
      <p:sp>
        <p:nvSpPr>
          <p:cNvPr id="182" name="슬라이드 번호 개체 틀 3"/>
          <p:cNvSpPr txBox="1"/>
          <p:nvPr/>
        </p:nvSpPr>
        <p:spPr>
          <a:xfrm>
            <a:off x="11164904" y="6404293"/>
            <a:ext cx="18889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3" name="TextBox 46"/>
          <p:cNvSpPr txBox="1"/>
          <p:nvPr/>
        </p:nvSpPr>
        <p:spPr>
          <a:xfrm>
            <a:off x="1764387" y="3200744"/>
            <a:ext cx="3449957" cy="141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팀 소개 </a:t>
            </a:r>
          </a:p>
          <a:p>
            <a:pPr lvl="1"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분석 배경</a:t>
            </a:r>
          </a:p>
          <a:p>
            <a:pPr lvl="1"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분석 이론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실패 분석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pc="-160" sz="1500">
                <a:solidFill>
                  <a:srgbClr val="FFFFFF"/>
                </a:solidFill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t>주제 선정</a:t>
            </a:r>
          </a:p>
        </p:txBody>
      </p:sp>
      <p:sp>
        <p:nvSpPr>
          <p:cNvPr id="184" name="TextBox 12"/>
          <p:cNvSpPr txBox="1"/>
          <p:nvPr/>
        </p:nvSpPr>
        <p:spPr>
          <a:xfrm>
            <a:off x="5134717" y="2305993"/>
            <a:ext cx="1087119" cy="35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-150">
                <a:solidFill>
                  <a:srgbClr val="FFFFFF"/>
                </a:solidFill>
                <a:latin typeface="나눔스퀘어라운드OTF Bold"/>
                <a:ea typeface="나눔스퀘어라운드OTF Bold"/>
                <a:cs typeface="나눔스퀘어라운드OTF Bold"/>
                <a:sym typeface="나눔스퀘어라운드OTF Bold"/>
              </a:defRPr>
            </a:lvl1pPr>
          </a:lstStyle>
          <a:p>
            <a:pPr/>
            <a:r>
              <a:t>데이터 분석</a:t>
            </a:r>
          </a:p>
        </p:txBody>
      </p:sp>
      <p:sp>
        <p:nvSpPr>
          <p:cNvPr id="185" name="TextBox 12"/>
          <p:cNvSpPr txBox="1"/>
          <p:nvPr/>
        </p:nvSpPr>
        <p:spPr>
          <a:xfrm>
            <a:off x="8592514" y="2305993"/>
            <a:ext cx="520191" cy="35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-150">
                <a:solidFill>
                  <a:srgbClr val="FFFFFF"/>
                </a:solidFill>
                <a:latin typeface="나눔스퀘어라운드OTF Bold"/>
                <a:ea typeface="나눔스퀘어라운드OTF Bold"/>
                <a:cs typeface="나눔스퀘어라운드OTF Bold"/>
                <a:sym typeface="나눔스퀘어라운드OTF Bold"/>
              </a:defRPr>
            </a:lvl1pPr>
          </a:lstStyle>
          <a:p>
            <a:pPr/>
            <a:r>
              <a:t>결 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9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02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TextBox 15"/>
          <p:cNvSpPr txBox="1"/>
          <p:nvPr/>
        </p:nvSpPr>
        <p:spPr>
          <a:xfrm>
            <a:off x="1161216" y="2099082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예측 결과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04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05" name="pred.png" descr="p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24" y="2735958"/>
            <a:ext cx="11887752" cy="3126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1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12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3" name="TextBox 15"/>
          <p:cNvSpPr txBox="1"/>
          <p:nvPr/>
        </p:nvSpPr>
        <p:spPr>
          <a:xfrm>
            <a:off x="1161216" y="2099082"/>
            <a:ext cx="249879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기간 산정 및 모델 검정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14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15" name="표 1"/>
          <p:cNvGraphicFramePr/>
          <p:nvPr/>
        </p:nvGraphicFramePr>
        <p:xfrm>
          <a:off x="807771" y="2910788"/>
          <a:ext cx="4365441" cy="16227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81835"/>
                <a:gridCol w="1081835"/>
                <a:gridCol w="1081835"/>
                <a:gridCol w="1081835"/>
              </a:tblGrid>
              <a:tr h="396151">
                <a:tc>
                  <a:txBody>
                    <a:bodyPr/>
                    <a:lstStyle/>
                    <a:p>
                      <a:pPr algn="ctr">
                        <a:defRPr sz="18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</a:tr>
              <a:tr h="3961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A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B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C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</a:tr>
              <a:tr h="3961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D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E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F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</a:tr>
              <a:tr h="3961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G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H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I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BF1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" name="표"/>
          <p:cNvGraphicFramePr/>
          <p:nvPr/>
        </p:nvGraphicFramePr>
        <p:xfrm>
          <a:off x="6752454" y="1868680"/>
          <a:ext cx="4308504" cy="403949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303942"/>
                <a:gridCol w="1094195"/>
                <a:gridCol w="1230970"/>
                <a:gridCol w="1078999"/>
                <a:gridCol w="562295"/>
              </a:tblGrid>
              <a:tr h="407068">
                <a:tc>
                  <a:txBody>
                    <a:bodyPr/>
                    <a:lstStyle/>
                    <a:p>
                      <a:pPr algn="ctr">
                        <a:defRPr b="0" sz="18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Prob(Q)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Prob(JB)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Prob(H)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40706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A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0.81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0.76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0.32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채택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9CB9E1"/>
                    </a:solidFill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B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0.67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C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0.16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D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0.68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0.81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0.02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E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0.97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A1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F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0.14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G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H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0.25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840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I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0.46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0.19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0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23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4" name="TextBox 15"/>
          <p:cNvSpPr txBox="1"/>
          <p:nvPr/>
        </p:nvSpPr>
        <p:spPr>
          <a:xfrm>
            <a:off x="1161216" y="2099082"/>
            <a:ext cx="249879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예측 결과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25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26" name="pred_step.png" descr="pred_st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3865" y="2141260"/>
            <a:ext cx="8957376" cy="3582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33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TextBox 15"/>
          <p:cNvSpPr txBox="1"/>
          <p:nvPr/>
        </p:nvSpPr>
        <p:spPr>
          <a:xfrm>
            <a:off x="1161216" y="2099082"/>
            <a:ext cx="249879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예측 결과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35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36" name="pred_step2.png" descr="pred_step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5735" y="2141308"/>
            <a:ext cx="8893635" cy="3557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1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43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TextBox 15"/>
          <p:cNvSpPr txBox="1"/>
          <p:nvPr/>
        </p:nvSpPr>
        <p:spPr>
          <a:xfrm>
            <a:off x="1161216" y="2099082"/>
            <a:ext cx="249879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예측 결과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45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46" name="pred_step3.png" descr="pred_step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641" y="2135670"/>
            <a:ext cx="8921824" cy="3568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2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ARIMA 모델</a:t>
            </a:r>
          </a:p>
        </p:txBody>
      </p:sp>
      <p:sp>
        <p:nvSpPr>
          <p:cNvPr id="453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4" name="TextBox 15"/>
          <p:cNvSpPr txBox="1"/>
          <p:nvPr/>
        </p:nvSpPr>
        <p:spPr>
          <a:xfrm>
            <a:off x="1161216" y="2099082"/>
            <a:ext cx="1630182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모델 성능 평가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55" name="타원 9"/>
          <p:cNvSpPr/>
          <p:nvPr/>
        </p:nvSpPr>
        <p:spPr>
          <a:xfrm>
            <a:off x="943210" y="2209614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56" name="표"/>
          <p:cNvGraphicFramePr/>
          <p:nvPr/>
        </p:nvGraphicFramePr>
        <p:xfrm>
          <a:off x="4262297" y="2919943"/>
          <a:ext cx="6080512" cy="280607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651257"/>
                <a:gridCol w="1476418"/>
                <a:gridCol w="1476418"/>
                <a:gridCol w="1476418"/>
              </a:tblGrid>
              <a:tr h="723672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MAPE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694134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1.882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1.849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1.223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</a:tr>
              <a:tr h="679365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중기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1.847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1.813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1.213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</a:tr>
              <a:tr h="708903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장기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2.451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1.641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1.046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D5E1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직선 연결선 13"/>
          <p:cNvSpPr/>
          <p:nvPr/>
        </p:nvSpPr>
        <p:spPr>
          <a:xfrm>
            <a:off x="2921711" y="783868"/>
            <a:ext cx="8399258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2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463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4" name="TextBox 15"/>
          <p:cNvSpPr txBox="1"/>
          <p:nvPr/>
        </p:nvSpPr>
        <p:spPr>
          <a:xfrm>
            <a:off x="1110528" y="2190038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VAR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65" name="타원 9"/>
          <p:cNvSpPr/>
          <p:nvPr/>
        </p:nvSpPr>
        <p:spPr>
          <a:xfrm>
            <a:off x="892522" y="2300570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466" name="TextBox 15"/>
          <p:cNvSpPr txBox="1"/>
          <p:nvPr/>
        </p:nvSpPr>
        <p:spPr>
          <a:xfrm>
            <a:off x="1036921" y="2724745"/>
            <a:ext cx="6780838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예측뿐만 아니라 어떠한 변수의 일시적인 충격에 대한 효과분석을 위하여 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연립방정식 체계로 구성된 모형</a:t>
            </a:r>
          </a:p>
        </p:txBody>
      </p:sp>
      <p:sp>
        <p:nvSpPr>
          <p:cNvPr id="467" name="TextBox 49"/>
          <p:cNvSpPr txBox="1"/>
          <p:nvPr/>
        </p:nvSpPr>
        <p:spPr>
          <a:xfrm>
            <a:off x="5362522" y="4139771"/>
            <a:ext cx="6259450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 sz="15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첫째, 충격반응분석(impulse response analysis)을 통하여 어떠한 한 변수의 변화가 내생변수에 미치는 동태적 반응을 파악 가능</a:t>
            </a:r>
            <a:br/>
          </a:p>
          <a:p>
            <a:pPr marL="285750" indent="-285750">
              <a:buSzPct val="100000"/>
              <a:buChar char="-"/>
              <a:defRPr sz="15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둘째, 분산분해(variance decomposition)를 통해 각 내생변수의 변동이 전체변동에 기여한 부분의 상대적 크기 분석 가능</a:t>
            </a:r>
            <a:br/>
          </a:p>
          <a:p>
            <a:pPr marL="285750" indent="-285750">
              <a:buSzPct val="100000"/>
              <a:buChar char="-"/>
              <a:defRPr sz="1500"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셋째, 경제이론 보다는 실제 자료에서 도출된 결과를 분석 가능 </a:t>
            </a:r>
          </a:p>
        </p:txBody>
      </p:sp>
      <p:sp>
        <p:nvSpPr>
          <p:cNvPr id="468" name="직선 연결선 9"/>
          <p:cNvSpPr/>
          <p:nvPr/>
        </p:nvSpPr>
        <p:spPr>
          <a:xfrm>
            <a:off x="-285459" y="3660261"/>
            <a:ext cx="9778898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4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475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6" name="직선 연결선 9"/>
          <p:cNvSpPr/>
          <p:nvPr/>
        </p:nvSpPr>
        <p:spPr>
          <a:xfrm flipH="1">
            <a:off x="5172522" y="2098805"/>
            <a:ext cx="1" cy="3630418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7" name="TextBox 15"/>
          <p:cNvSpPr txBox="1"/>
          <p:nvPr/>
        </p:nvSpPr>
        <p:spPr>
          <a:xfrm>
            <a:off x="1093244" y="3468366"/>
            <a:ext cx="3260252" cy="68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KOSPI 200</a:t>
            </a:r>
          </a:p>
        </p:txBody>
      </p:sp>
      <p:sp>
        <p:nvSpPr>
          <p:cNvPr id="478" name="TextBox 15"/>
          <p:cNvSpPr txBox="1"/>
          <p:nvPr/>
        </p:nvSpPr>
        <p:spPr>
          <a:xfrm>
            <a:off x="2288848" y="2098805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변수 선정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79" name="타원 9"/>
          <p:cNvSpPr/>
          <p:nvPr/>
        </p:nvSpPr>
        <p:spPr>
          <a:xfrm>
            <a:off x="2070842" y="2209337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80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7719" y="2587127"/>
            <a:ext cx="4550806" cy="3630419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TextBox 15"/>
          <p:cNvSpPr txBox="1"/>
          <p:nvPr/>
        </p:nvSpPr>
        <p:spPr>
          <a:xfrm>
            <a:off x="1093244" y="4088336"/>
            <a:ext cx="3260252" cy="68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VIX, 환율, 금</a:t>
            </a:r>
          </a:p>
        </p:txBody>
      </p:sp>
      <p:sp>
        <p:nvSpPr>
          <p:cNvPr id="482" name="TextBox 15"/>
          <p:cNvSpPr txBox="1"/>
          <p:nvPr/>
        </p:nvSpPr>
        <p:spPr>
          <a:xfrm>
            <a:off x="7982806" y="2098805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시계열 확인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83" name="타원 9"/>
          <p:cNvSpPr/>
          <p:nvPr/>
        </p:nvSpPr>
        <p:spPr>
          <a:xfrm>
            <a:off x="7764800" y="2209337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6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7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8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9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49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1" name="직선 연결선 9"/>
          <p:cNvSpPr/>
          <p:nvPr/>
        </p:nvSpPr>
        <p:spPr>
          <a:xfrm flipH="1">
            <a:off x="6095999" y="2089380"/>
            <a:ext cx="1" cy="3630419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2" name="TextBox 15"/>
          <p:cNvSpPr txBox="1"/>
          <p:nvPr/>
        </p:nvSpPr>
        <p:spPr>
          <a:xfrm>
            <a:off x="2577416" y="1780312"/>
            <a:ext cx="207704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히트맵 확인</a:t>
            </a:r>
          </a:p>
        </p:txBody>
      </p:sp>
      <p:sp>
        <p:nvSpPr>
          <p:cNvPr id="493" name="타원 9"/>
          <p:cNvSpPr/>
          <p:nvPr/>
        </p:nvSpPr>
        <p:spPr>
          <a:xfrm>
            <a:off x="2359410" y="1890843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494" name="TextBox 15"/>
          <p:cNvSpPr txBox="1"/>
          <p:nvPr/>
        </p:nvSpPr>
        <p:spPr>
          <a:xfrm>
            <a:off x="8487800" y="1771956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산점도 확인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495" name="타원 9"/>
          <p:cNvSpPr/>
          <p:nvPr/>
        </p:nvSpPr>
        <p:spPr>
          <a:xfrm>
            <a:off x="8269794" y="1882487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496" name="그림 28" descr="그림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553" y="2468397"/>
            <a:ext cx="3438995" cy="356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그림 33" descr="그림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346" y="2406334"/>
            <a:ext cx="3560470" cy="356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3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50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5" name="TextBox 15"/>
          <p:cNvSpPr txBox="1"/>
          <p:nvPr/>
        </p:nvSpPr>
        <p:spPr>
          <a:xfrm>
            <a:off x="1161216" y="2089380"/>
            <a:ext cx="2077048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차분</a:t>
            </a:r>
          </a:p>
        </p:txBody>
      </p:sp>
      <p:sp>
        <p:nvSpPr>
          <p:cNvPr id="506" name="타원 9"/>
          <p:cNvSpPr/>
          <p:nvPr/>
        </p:nvSpPr>
        <p:spPr>
          <a:xfrm>
            <a:off x="943210" y="219991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50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753" y="2089380"/>
            <a:ext cx="6221321" cy="4128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5"/>
          <p:cNvGrpSpPr/>
          <p:nvPr/>
        </p:nvGrpSpPr>
        <p:grpSpPr>
          <a:xfrm>
            <a:off x="573487" y="2211261"/>
            <a:ext cx="5141515" cy="2095035"/>
            <a:chOff x="0" y="0"/>
            <a:chExt cx="5141513" cy="2095034"/>
          </a:xfrm>
        </p:grpSpPr>
        <p:grpSp>
          <p:nvGrpSpPr>
            <p:cNvPr id="189" name="그룹 1"/>
            <p:cNvGrpSpPr/>
            <p:nvPr/>
          </p:nvGrpSpPr>
          <p:grpSpPr>
            <a:xfrm>
              <a:off x="30293" y="1330496"/>
              <a:ext cx="3894828" cy="764539"/>
              <a:chOff x="0" y="0"/>
              <a:chExt cx="3894826" cy="764538"/>
            </a:xfrm>
          </p:grpSpPr>
          <p:sp>
            <p:nvSpPr>
              <p:cNvPr id="187" name="TextBox 17"/>
              <p:cNvSpPr txBox="1"/>
              <p:nvPr/>
            </p:nvSpPr>
            <p:spPr>
              <a:xfrm>
                <a:off x="-1" y="-1"/>
                <a:ext cx="3134478" cy="764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FFFFFF">
                        <a:alpha val="7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Introduction</a:t>
                </a:r>
              </a:p>
            </p:txBody>
          </p:sp>
          <p:sp>
            <p:nvSpPr>
              <p:cNvPr id="188" name="TextBox 20"/>
              <p:cNvSpPr txBox="1"/>
              <p:nvPr/>
            </p:nvSpPr>
            <p:spPr>
              <a:xfrm>
                <a:off x="760349" y="-1"/>
                <a:ext cx="3134478" cy="764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introduction</a:t>
                </a:r>
              </a:p>
            </p:txBody>
          </p:sp>
        </p:grpSp>
        <p:sp>
          <p:nvSpPr>
            <p:cNvPr id="190" name="TextBox 10"/>
            <p:cNvSpPr txBox="1"/>
            <p:nvPr/>
          </p:nvSpPr>
          <p:spPr>
            <a:xfrm>
              <a:off x="0" y="0"/>
              <a:ext cx="4878981" cy="1381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1. 분석 배경</a:t>
              </a:r>
            </a:p>
          </p:txBody>
        </p:sp>
        <p:sp>
          <p:nvSpPr>
            <p:cNvPr id="191" name="직선 연결선 4"/>
            <p:cNvSpPr/>
            <p:nvPr/>
          </p:nvSpPr>
          <p:spPr>
            <a:xfrm>
              <a:off x="61511" y="1217975"/>
              <a:ext cx="5080003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93" name="슬라이드 번호 개체 틀 3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0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1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2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3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51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5" name="TextBox 15"/>
          <p:cNvSpPr txBox="1"/>
          <p:nvPr/>
        </p:nvSpPr>
        <p:spPr>
          <a:xfrm>
            <a:off x="1161216" y="2089380"/>
            <a:ext cx="2077048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516" name="타원 9"/>
          <p:cNvSpPr/>
          <p:nvPr/>
        </p:nvSpPr>
        <p:spPr>
          <a:xfrm>
            <a:off x="943210" y="219991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517" name="스크린샷 2022-05-03 오전 8.07.14.png" descr="스크린샷 2022-05-03 오전 8.0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2" y="5127473"/>
            <a:ext cx="3479710" cy="932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3358" y="1596290"/>
            <a:ext cx="3340069" cy="4546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1076" y="1600509"/>
            <a:ext cx="4102034" cy="4537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2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5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526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직선 연결선 9"/>
          <p:cNvSpPr/>
          <p:nvPr/>
        </p:nvSpPr>
        <p:spPr>
          <a:xfrm flipH="1">
            <a:off x="6095999" y="2089380"/>
            <a:ext cx="1" cy="3630419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TextBox 15"/>
          <p:cNvSpPr txBox="1"/>
          <p:nvPr/>
        </p:nvSpPr>
        <p:spPr>
          <a:xfrm>
            <a:off x="2577416" y="1780312"/>
            <a:ext cx="207704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예측값 확인</a:t>
            </a:r>
          </a:p>
        </p:txBody>
      </p:sp>
      <p:sp>
        <p:nvSpPr>
          <p:cNvPr id="529" name="타원 9"/>
          <p:cNvSpPr/>
          <p:nvPr/>
        </p:nvSpPr>
        <p:spPr>
          <a:xfrm>
            <a:off x="2359410" y="1890843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530" name="TextBox 15"/>
          <p:cNvSpPr txBox="1"/>
          <p:nvPr/>
        </p:nvSpPr>
        <p:spPr>
          <a:xfrm>
            <a:off x="8487800" y="1771956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충격반응함수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531" name="타원 9"/>
          <p:cNvSpPr/>
          <p:nvPr/>
        </p:nvSpPr>
        <p:spPr>
          <a:xfrm>
            <a:off x="8269794" y="1882487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53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367" y="2400434"/>
            <a:ext cx="3571249" cy="357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5868" y="2472994"/>
            <a:ext cx="3571249" cy="3360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7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8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9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54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1" name="TextBox 15"/>
          <p:cNvSpPr txBox="1"/>
          <p:nvPr/>
        </p:nvSpPr>
        <p:spPr>
          <a:xfrm>
            <a:off x="882078" y="1848860"/>
            <a:ext cx="4881756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Granger Causality 테스트(KS200, VIX)</a:t>
            </a:r>
          </a:p>
        </p:txBody>
      </p:sp>
      <p:sp>
        <p:nvSpPr>
          <p:cNvPr id="542" name="타원 9"/>
          <p:cNvSpPr/>
          <p:nvPr/>
        </p:nvSpPr>
        <p:spPr>
          <a:xfrm>
            <a:off x="664072" y="195939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543" name="그래인저 인과성 테스트.png" descr="그래인저 인과성 테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47" y="2407567"/>
            <a:ext cx="7848583" cy="306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그래인저 인과성 테스트2.png" descr="그래인저 인과성 테스트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8712" y="5151362"/>
            <a:ext cx="7989166" cy="1066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8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9" name="직선 연결선 13"/>
          <p:cNvSpPr/>
          <p:nvPr/>
        </p:nvSpPr>
        <p:spPr>
          <a:xfrm>
            <a:off x="3284136" y="783868"/>
            <a:ext cx="803683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0" name="제목 1"/>
          <p:cNvSpPr txBox="1"/>
          <p:nvPr/>
        </p:nvSpPr>
        <p:spPr>
          <a:xfrm>
            <a:off x="67420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VAR 모델</a:t>
            </a:r>
          </a:p>
        </p:txBody>
      </p:sp>
      <p:sp>
        <p:nvSpPr>
          <p:cNvPr id="551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2" name="TextBox 15"/>
          <p:cNvSpPr txBox="1"/>
          <p:nvPr/>
        </p:nvSpPr>
        <p:spPr>
          <a:xfrm>
            <a:off x="882078" y="1848860"/>
            <a:ext cx="4881756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Granger Causality 테스트(KS200, VIX)</a:t>
            </a:r>
          </a:p>
        </p:txBody>
      </p:sp>
      <p:sp>
        <p:nvSpPr>
          <p:cNvPr id="553" name="타원 9"/>
          <p:cNvSpPr/>
          <p:nvPr/>
        </p:nvSpPr>
        <p:spPr>
          <a:xfrm>
            <a:off x="664072" y="195939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pic>
        <p:nvPicPr>
          <p:cNvPr id="554" name="그인테 결과1.png" descr="그인테 결과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249" y="2363099"/>
            <a:ext cx="3929036" cy="3821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그인테 결과2.png" descr="그인테 결과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0715" y="2363099"/>
            <a:ext cx="3929037" cy="3821882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직선 연결선 9"/>
          <p:cNvSpPr/>
          <p:nvPr/>
        </p:nvSpPr>
        <p:spPr>
          <a:xfrm flipH="1">
            <a:off x="6095999" y="2089380"/>
            <a:ext cx="1" cy="3630419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그룹 5"/>
          <p:cNvGrpSpPr/>
          <p:nvPr/>
        </p:nvGrpSpPr>
        <p:grpSpPr>
          <a:xfrm>
            <a:off x="573488" y="2211260"/>
            <a:ext cx="5141513" cy="2095036"/>
            <a:chOff x="0" y="0"/>
            <a:chExt cx="5141513" cy="2095034"/>
          </a:xfrm>
        </p:grpSpPr>
        <p:grpSp>
          <p:nvGrpSpPr>
            <p:cNvPr id="560" name="그룹 1"/>
            <p:cNvGrpSpPr/>
            <p:nvPr/>
          </p:nvGrpSpPr>
          <p:grpSpPr>
            <a:xfrm>
              <a:off x="30294" y="1330496"/>
              <a:ext cx="3716283" cy="764539"/>
              <a:chOff x="0" y="0"/>
              <a:chExt cx="3716282" cy="764538"/>
            </a:xfrm>
          </p:grpSpPr>
          <p:sp>
            <p:nvSpPr>
              <p:cNvPr id="558" name="TextBox 17"/>
              <p:cNvSpPr txBox="1"/>
              <p:nvPr/>
            </p:nvSpPr>
            <p:spPr>
              <a:xfrm>
                <a:off x="0" y="0"/>
                <a:ext cx="2955933" cy="764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FFFFFF">
                        <a:alpha val="7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Conclusion</a:t>
                </a:r>
              </a:p>
            </p:txBody>
          </p:sp>
          <p:sp>
            <p:nvSpPr>
              <p:cNvPr id="559" name="TextBox 20"/>
              <p:cNvSpPr txBox="1"/>
              <p:nvPr/>
            </p:nvSpPr>
            <p:spPr>
              <a:xfrm>
                <a:off x="760349" y="0"/>
                <a:ext cx="2955934" cy="7645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Conclusion</a:t>
                </a:r>
              </a:p>
            </p:txBody>
          </p:sp>
        </p:grpSp>
        <p:sp>
          <p:nvSpPr>
            <p:cNvPr id="561" name="TextBox 10"/>
            <p:cNvSpPr txBox="1"/>
            <p:nvPr/>
          </p:nvSpPr>
          <p:spPr>
            <a:xfrm>
              <a:off x="0" y="0"/>
              <a:ext cx="2896174" cy="1381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3.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결론</a:t>
              </a:r>
            </a:p>
          </p:txBody>
        </p:sp>
        <p:sp>
          <p:nvSpPr>
            <p:cNvPr id="562" name="직선 연결선 4"/>
            <p:cNvSpPr/>
            <p:nvPr/>
          </p:nvSpPr>
          <p:spPr>
            <a:xfrm>
              <a:off x="61511" y="1217974"/>
              <a:ext cx="5080003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64" name="슬라이드 번호 개체 틀 3"/>
          <p:cNvSpPr txBox="1"/>
          <p:nvPr>
            <p:ph type="sldNum" sz="quarter" idx="4294967295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7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8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9" name="직선 연결선 13"/>
          <p:cNvSpPr/>
          <p:nvPr/>
        </p:nvSpPr>
        <p:spPr>
          <a:xfrm>
            <a:off x="2003566" y="783868"/>
            <a:ext cx="931740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0" name="제목 1"/>
          <p:cNvSpPr txBox="1"/>
          <p:nvPr/>
        </p:nvSpPr>
        <p:spPr>
          <a:xfrm>
            <a:off x="80646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결론</a:t>
            </a:r>
          </a:p>
        </p:txBody>
      </p:sp>
      <p:sp>
        <p:nvSpPr>
          <p:cNvPr id="571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2" name="TextBox 15"/>
          <p:cNvSpPr txBox="1"/>
          <p:nvPr/>
        </p:nvSpPr>
        <p:spPr>
          <a:xfrm>
            <a:off x="2084445" y="3156257"/>
            <a:ext cx="207704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ARIMA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573" name="타원 9"/>
          <p:cNvSpPr/>
          <p:nvPr/>
        </p:nvSpPr>
        <p:spPr>
          <a:xfrm>
            <a:off x="1866439" y="3266789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574" name="TextBox 15"/>
          <p:cNvSpPr txBox="1"/>
          <p:nvPr/>
        </p:nvSpPr>
        <p:spPr>
          <a:xfrm>
            <a:off x="2010838" y="3690964"/>
            <a:ext cx="3532663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장기, 중기, 단기로 훈련 예측 진행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스텝 X -&gt; 과거 추세 경향성 파악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스텝 O -&gt; 단기 훈련 예측 유용</a:t>
            </a:r>
          </a:p>
        </p:txBody>
      </p:sp>
      <p:sp>
        <p:nvSpPr>
          <p:cNvPr id="575" name="TextBox 15"/>
          <p:cNvSpPr txBox="1"/>
          <p:nvPr/>
        </p:nvSpPr>
        <p:spPr>
          <a:xfrm>
            <a:off x="6816511" y="3156257"/>
            <a:ext cx="2077047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VAR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576" name="타원 9"/>
          <p:cNvSpPr/>
          <p:nvPr/>
        </p:nvSpPr>
        <p:spPr>
          <a:xfrm>
            <a:off x="6598504" y="3266789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577" name="TextBox 15"/>
          <p:cNvSpPr txBox="1"/>
          <p:nvPr/>
        </p:nvSpPr>
        <p:spPr>
          <a:xfrm>
            <a:off x="6730879" y="3690964"/>
            <a:ext cx="4280338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보다 다양한 변수 활용 가능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충격반응분석, 분산분해, 인과성 테스트 등</a:t>
            </a:r>
          </a:p>
          <a:p>
            <a:pPr>
              <a:defRPr>
                <a:latin typeface="Cafe24 Ohsquare"/>
                <a:ea typeface="Cafe24 Ohsquare"/>
                <a:cs typeface="Cafe24 Ohsquare"/>
                <a:sym typeface="Cafe24 Ohsquare"/>
              </a:defRPr>
            </a:pPr>
            <a:r>
              <a:t>다양한 모델 이용가능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1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2" name="직선 연결선 13"/>
          <p:cNvSpPr/>
          <p:nvPr/>
        </p:nvSpPr>
        <p:spPr>
          <a:xfrm>
            <a:off x="2327526" y="783868"/>
            <a:ext cx="8993443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3" name="제목 1"/>
          <p:cNvSpPr txBox="1"/>
          <p:nvPr/>
        </p:nvSpPr>
        <p:spPr>
          <a:xfrm>
            <a:off x="80646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느낀점</a:t>
            </a:r>
          </a:p>
        </p:txBody>
      </p:sp>
      <p:sp>
        <p:nvSpPr>
          <p:cNvPr id="58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5" name="TextBox 15"/>
          <p:cNvSpPr txBox="1"/>
          <p:nvPr/>
        </p:nvSpPr>
        <p:spPr>
          <a:xfrm>
            <a:off x="1691335" y="2720378"/>
            <a:ext cx="5494071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코로나 충격이 코스피 200에 미치는 영향</a:t>
            </a:r>
            <a:endParaRPr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586" name="타원 9"/>
          <p:cNvSpPr/>
          <p:nvPr/>
        </p:nvSpPr>
        <p:spPr>
          <a:xfrm>
            <a:off x="1473329" y="2830910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587" name="TextBox 15"/>
          <p:cNvSpPr txBox="1"/>
          <p:nvPr/>
        </p:nvSpPr>
        <p:spPr>
          <a:xfrm>
            <a:off x="1704825" y="3645860"/>
            <a:ext cx="549407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주가 예측은 불확실성, 변동성 때문에 어려움</a:t>
            </a:r>
          </a:p>
        </p:txBody>
      </p:sp>
      <p:sp>
        <p:nvSpPr>
          <p:cNvPr id="588" name="타원 9"/>
          <p:cNvSpPr/>
          <p:nvPr/>
        </p:nvSpPr>
        <p:spPr>
          <a:xfrm>
            <a:off x="1486819" y="3756392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  <p:sp>
        <p:nvSpPr>
          <p:cNvPr id="589" name="TextBox 15"/>
          <p:cNvSpPr txBox="1"/>
          <p:nvPr/>
        </p:nvSpPr>
        <p:spPr>
          <a:xfrm>
            <a:off x="1716849" y="4618375"/>
            <a:ext cx="549407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딥러닝</a:t>
            </a:r>
          </a:p>
        </p:txBody>
      </p:sp>
      <p:sp>
        <p:nvSpPr>
          <p:cNvPr id="590" name="타원 9"/>
          <p:cNvSpPr/>
          <p:nvPr/>
        </p:nvSpPr>
        <p:spPr>
          <a:xfrm>
            <a:off x="1498843" y="4728907"/>
            <a:ext cx="152403" cy="152893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슬라이드 번호 개체 틀 1"/>
          <p:cNvSpPr txBox="1"/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3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4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5" name="직선 연결선 13"/>
          <p:cNvSpPr/>
          <p:nvPr/>
        </p:nvSpPr>
        <p:spPr>
          <a:xfrm>
            <a:off x="3598966" y="783868"/>
            <a:ext cx="7722004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6" name="제목 1"/>
          <p:cNvSpPr txBox="1"/>
          <p:nvPr/>
        </p:nvSpPr>
        <p:spPr>
          <a:xfrm>
            <a:off x="806469" y="464537"/>
            <a:ext cx="2807656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프로젝트 평가</a:t>
            </a:r>
          </a:p>
        </p:txBody>
      </p:sp>
      <p:sp>
        <p:nvSpPr>
          <p:cNvPr id="597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8" name="사각형: 둥근 모서리 82"/>
          <p:cNvSpPr/>
          <p:nvPr/>
        </p:nvSpPr>
        <p:spPr>
          <a:xfrm>
            <a:off x="700216" y="1612759"/>
            <a:ext cx="10936210" cy="46145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1" sz="1000">
                <a:solidFill>
                  <a:srgbClr val="235889"/>
                </a:solidFill>
              </a:defRPr>
            </a:pPr>
          </a:p>
        </p:txBody>
      </p:sp>
      <p:sp>
        <p:nvSpPr>
          <p:cNvPr id="599" name="TextBox 15"/>
          <p:cNvSpPr txBox="1"/>
          <p:nvPr/>
        </p:nvSpPr>
        <p:spPr>
          <a:xfrm>
            <a:off x="1043523" y="1943662"/>
            <a:ext cx="2020546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fe24 Ohsquare"/>
                <a:ea typeface="Cafe24 Ohsquare"/>
                <a:cs typeface="Cafe24 Ohsquare"/>
                <a:sym typeface="Cafe24 Ohsquare"/>
              </a:defRPr>
            </a:lvl1pPr>
          </a:lstStyle>
          <a:p>
            <a:pPr/>
            <a:r>
              <a:t>완성도 평가도</a:t>
            </a:r>
          </a:p>
        </p:txBody>
      </p:sp>
      <p:graphicFrame>
        <p:nvGraphicFramePr>
          <p:cNvPr id="600" name="표 5"/>
          <p:cNvGraphicFramePr/>
          <p:nvPr/>
        </p:nvGraphicFramePr>
        <p:xfrm>
          <a:off x="1029736" y="2712883"/>
          <a:ext cx="4951955" cy="30716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46418"/>
                <a:gridCol w="2306457"/>
                <a:gridCol w="986379"/>
              </a:tblGrid>
              <a:tr h="504865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단계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아쉬움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내부 만족도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주제 선정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  <a:r>
                        <a:t>추상적 주제를 데이터로 </a:t>
                      </a:r>
                    </a:p>
                    <a:p>
                      <a:pPr algn="ctr">
                        <a:def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defRPr>
                      </a:pPr>
                      <a:r>
                        <a:t>표현하는 어려움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75%</a:t>
                      </a:r>
                    </a:p>
                  </a:txBody>
                  <a:tcPr marL="15240" marR="15240" marT="15240" marB="1524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변수의 </a:t>
                      </a:r>
                      <a:r>
                        <a:t>선정</a:t>
                      </a:r>
                      <a:r>
                        <a:t>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변수 탐색에 대한 지식 및
 시간적 여유 부족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65%</a:t>
                      </a:r>
                    </a:p>
                  </a:txBody>
                  <a:tcPr marL="15240" marR="15240" marT="15240" marB="1524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데이터 탐색 및 전처리</a:t>
                      </a:r>
                      <a:r>
                        <a:rPr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단순작업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85%</a:t>
                      </a:r>
                    </a:p>
                  </a:txBody>
                  <a:tcPr marL="15240" marR="15240" marT="15240" marB="1524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머신러닝 코드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시간 부족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80%</a:t>
                      </a:r>
                    </a:p>
                  </a:txBody>
                  <a:tcPr marL="15240" marR="15240" marT="15240" marB="1524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F1EF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데이터 </a:t>
                      </a:r>
                      <a:r>
                        <a:t>결과 활용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머신러닝 및 딥러닝
학습의 필요성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Cafe24 Ohsquare"/>
                          <a:ea typeface="Cafe24 Ohsquare"/>
                          <a:cs typeface="Cafe24 Ohsquare"/>
                          <a:sym typeface="Cafe24 Ohsquare"/>
                        </a:rPr>
                        <a:t>85%</a:t>
                      </a:r>
                    </a:p>
                  </a:txBody>
                  <a:tcPr marL="15240" marR="15240" marT="15240" marB="1524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E1D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1" name="차트 6"/>
          <p:cNvGraphicFramePr/>
          <p:nvPr/>
        </p:nvGraphicFramePr>
        <p:xfrm>
          <a:off x="6254434" y="2560786"/>
          <a:ext cx="5182045" cy="336878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슬라이드 번호 개체 틀 2"/>
          <p:cNvSpPr txBox="1"/>
          <p:nvPr>
            <p:ph type="sldNum" sz="quarter" idx="4294967295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그룹 5"/>
          <p:cNvSpPr txBox="1"/>
          <p:nvPr/>
        </p:nvSpPr>
        <p:spPr>
          <a:xfrm>
            <a:off x="4525951" y="2692494"/>
            <a:ext cx="3140098" cy="147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b="1" spc="-150" sz="8000">
                <a:solidFill>
                  <a:srgbClr val="8ECDCD">
                    <a:alpha val="70000"/>
                  </a:srgbClr>
                </a:solidFill>
              </a:defRPr>
            </a:lvl1pPr>
          </a:lstStyle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49713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슬라이드 번호 개체 틀 3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aphicFrame>
        <p:nvGraphicFramePr>
          <p:cNvPr id="198" name="내용 개체 틀 15"/>
          <p:cNvGraphicFramePr/>
          <p:nvPr/>
        </p:nvGraphicFramePr>
        <p:xfrm>
          <a:off x="506964" y="2089380"/>
          <a:ext cx="11178071" cy="36728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1814621"/>
                <a:gridCol w="1882206"/>
                <a:gridCol w="4285850"/>
                <a:gridCol w="3195393"/>
              </a:tblGrid>
              <a:tr h="376701"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관심사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목표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역할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이지현</a:t>
                      </a: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프로젝트 진행 간 난점 해결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프로젝트 매니저 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Manager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전유석</a:t>
                      </a: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금융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주제 디벨로퍼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 Developer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3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김정훈</a:t>
                      </a: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금융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, </a:t>
                      </a:r>
                      <a:r>
                        <a:t>투자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리서처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 Researcher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7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황윤재</a:t>
                      </a: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19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 분석의 구체적 방법론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20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코드 디벨로퍼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 Developer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12700">
                      <a:solidFill>
                        <a:schemeClr val="accent3"/>
                      </a:solidFill>
                      <a:miter lim="400000"/>
                    </a:lnB>
                    <a:blipFill rotWithShape="1">
                      <a:blip r:embed="rId21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이명희</a:t>
                      </a:r>
                    </a:p>
                  </a:txBody>
                  <a:tcPr marL="45720" marR="45720" marT="45720" marB="45720" anchor="ctr" anchorCtr="0" horzOverflow="overflow">
                    <a:lnL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B>
                    <a:blipFill rotWithShape="1">
                      <a:blip r:embed="rId2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빅데이터 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, </a:t>
                      </a:r>
                      <a:r>
                        <a:t>투자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B>
                    <a:blipFill rotWithShape="1">
                      <a:blip r:embed="rId2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12700">
                      <a:solidFill>
                        <a:schemeClr val="accent3"/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B>
                    <a:blipFill rotWithShape="1">
                      <a:blip r:embed="rId2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defRPr>
                      </a:pPr>
                      <a:r>
                        <a:t>피드백 담당 </a:t>
                      </a:r>
                      <a:r>
                        <a:rPr>
                          <a:latin typeface="나눔스퀘어라운드OTF Regular"/>
                          <a:ea typeface="나눔스퀘어라운드OTF Regular"/>
                          <a:cs typeface="나눔스퀘어라운드OTF Regular"/>
                          <a:sym typeface="나눔스퀘어라운드OTF Regular"/>
                        </a:rPr>
                        <a:t> Feedback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R>
                    <a:lnT w="127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1">
                          <a:satOff val="-5032"/>
                          <a:lumOff val="-11215"/>
                        </a:schemeClr>
                      </a:solidFill>
                      <a:miter lim="400000"/>
                    </a:lnB>
                    <a:blipFill rotWithShape="1">
                      <a:blip r:embed="rId25"/>
                      <a:srcRect l="0" t="0" r="0" b="0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99" name="직사각형 19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직선 연결선 13"/>
          <p:cNvSpPr/>
          <p:nvPr/>
        </p:nvSpPr>
        <p:spPr>
          <a:xfrm>
            <a:off x="2354042" y="783868"/>
            <a:ext cx="8966927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팀 소개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슬라이드 번호 개체 틀 1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TextBox 15"/>
          <p:cNvSpPr txBox="1"/>
          <p:nvPr/>
        </p:nvSpPr>
        <p:spPr>
          <a:xfrm>
            <a:off x="4257292" y="2099082"/>
            <a:ext cx="3677416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레시피코리아OTF Medium"/>
                <a:ea typeface="레시피코리아OTF Medium"/>
                <a:cs typeface="레시피코리아OTF Medium"/>
                <a:sym typeface="레시피코리아OTF Medium"/>
              </a:defRPr>
            </a:lvl1pPr>
          </a:lstStyle>
          <a:p>
            <a:pPr/>
            <a:r>
              <a:t>개인의 주식투자 목적</a:t>
            </a:r>
            <a:endParaRPr b="1"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05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배경</a:t>
            </a:r>
          </a:p>
        </p:txBody>
      </p:sp>
      <p:pic>
        <p:nvPicPr>
          <p:cNvPr id="209" name="돈.png" descr="도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4992" y="3260795"/>
            <a:ext cx="2382017" cy="238201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슬라이드 번호 개체 틀 1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TextBox 15"/>
          <p:cNvSpPr txBox="1"/>
          <p:nvPr/>
        </p:nvSpPr>
        <p:spPr>
          <a:xfrm>
            <a:off x="4208869" y="2099082"/>
            <a:ext cx="3677417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레시피코리아OTF Medium"/>
                <a:ea typeface="레시피코리아OTF Medium"/>
                <a:cs typeface="레시피코리아OTF Medium"/>
                <a:sym typeface="레시피코리아OTF Medium"/>
              </a:defRPr>
            </a:lvl1pPr>
          </a:lstStyle>
          <a:p>
            <a:pPr/>
            <a:r>
              <a:t>개인의 주식투자 문제</a:t>
            </a:r>
            <a:endParaRPr b="1"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14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7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배경</a:t>
            </a:r>
          </a:p>
        </p:txBody>
      </p:sp>
      <p:pic>
        <p:nvPicPr>
          <p:cNvPr id="218" name="#06 혼돈.png" descr="#06 혼도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5736" y="3188700"/>
            <a:ext cx="2783682" cy="278368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슬라이드 번호 개체 틀 1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TextBox 15"/>
          <p:cNvSpPr txBox="1"/>
          <p:nvPr/>
        </p:nvSpPr>
        <p:spPr>
          <a:xfrm>
            <a:off x="4208869" y="2099082"/>
            <a:ext cx="3677417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레시피코리아OTF Medium"/>
                <a:ea typeface="레시피코리아OTF Medium"/>
                <a:cs typeface="레시피코리아OTF Medium"/>
                <a:sym typeface="레시피코리아OTF Medium"/>
              </a:defRPr>
            </a:lvl1pPr>
          </a:lstStyle>
          <a:p>
            <a:pPr/>
            <a:r>
              <a:t>주식투자의 기준 마련</a:t>
            </a:r>
            <a:endParaRPr b="1"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23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배경</a:t>
            </a:r>
          </a:p>
        </p:txBody>
      </p:sp>
      <p:pic>
        <p:nvPicPr>
          <p:cNvPr id="227" name="#07 기준.png" descr="#07 기주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4624" y="3110917"/>
            <a:ext cx="2922752" cy="292275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슬라이드 번호 개체 틀 1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TextBox 15"/>
          <p:cNvSpPr txBox="1"/>
          <p:nvPr/>
        </p:nvSpPr>
        <p:spPr>
          <a:xfrm>
            <a:off x="7786849" y="3500360"/>
            <a:ext cx="2077047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레시피코리아OTF Medium"/>
                <a:ea typeface="레시피코리아OTF Medium"/>
                <a:cs typeface="레시피코리아OTF Medium"/>
                <a:sym typeface="레시피코리아OTF Medium"/>
              </a:defRPr>
            </a:lvl1pPr>
          </a:lstStyle>
          <a:p>
            <a:pPr/>
            <a:r>
              <a:t>기본적 분석</a:t>
            </a:r>
            <a:endParaRPr b="1"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32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5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이론</a:t>
            </a:r>
          </a:p>
        </p:txBody>
      </p:sp>
      <p:grpSp>
        <p:nvGrpSpPr>
          <p:cNvPr id="248" name="다이어그램 5"/>
          <p:cNvGrpSpPr/>
          <p:nvPr/>
        </p:nvGrpSpPr>
        <p:grpSpPr>
          <a:xfrm>
            <a:off x="1443549" y="2099082"/>
            <a:ext cx="4351153" cy="3581975"/>
            <a:chOff x="0" y="0"/>
            <a:chExt cx="4351151" cy="3581973"/>
          </a:xfrm>
        </p:grpSpPr>
        <p:grpSp>
          <p:nvGrpSpPr>
            <p:cNvPr id="238" name="그룹"/>
            <p:cNvGrpSpPr/>
            <p:nvPr/>
          </p:nvGrpSpPr>
          <p:grpSpPr>
            <a:xfrm>
              <a:off x="1306403" y="-1"/>
              <a:ext cx="1738344" cy="1129924"/>
              <a:chOff x="0" y="0"/>
              <a:chExt cx="1738343" cy="1129922"/>
            </a:xfrm>
          </p:grpSpPr>
          <p:sp>
            <p:nvSpPr>
              <p:cNvPr id="236" name="모서리가 둥근 직사각형"/>
              <p:cNvSpPr/>
              <p:nvPr/>
            </p:nvSpPr>
            <p:spPr>
              <a:xfrm>
                <a:off x="0" y="0"/>
                <a:ext cx="1738344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7" name="경제"/>
              <p:cNvSpPr txBox="1"/>
              <p:nvPr/>
            </p:nvSpPr>
            <p:spPr>
              <a:xfrm>
                <a:off x="55157" y="318202"/>
                <a:ext cx="1628030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경제</a:t>
                </a:r>
              </a:p>
            </p:txBody>
          </p:sp>
        </p:grpSp>
        <p:sp>
          <p:nvSpPr>
            <p:cNvPr id="239" name="선"/>
            <p:cNvSpPr/>
            <p:nvPr/>
          </p:nvSpPr>
          <p:spPr>
            <a:xfrm>
              <a:off x="3057402" y="849552"/>
              <a:ext cx="626709" cy="139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0" y="0"/>
                  </a:moveTo>
                  <a:cubicBezTo>
                    <a:pt x="14102" y="4940"/>
                    <a:pt x="21600" y="13205"/>
                    <a:pt x="19597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42" name="그룹"/>
            <p:cNvGrpSpPr/>
            <p:nvPr/>
          </p:nvGrpSpPr>
          <p:grpSpPr>
            <a:xfrm>
              <a:off x="2612808" y="2262759"/>
              <a:ext cx="1738344" cy="1129923"/>
              <a:chOff x="0" y="0"/>
              <a:chExt cx="1738343" cy="1129922"/>
            </a:xfrm>
          </p:grpSpPr>
          <p:sp>
            <p:nvSpPr>
              <p:cNvPr id="240" name="모서리가 둥근 직사각형"/>
              <p:cNvSpPr/>
              <p:nvPr/>
            </p:nvSpPr>
            <p:spPr>
              <a:xfrm>
                <a:off x="0" y="0"/>
                <a:ext cx="1738344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1" name="산업군"/>
              <p:cNvSpPr txBox="1"/>
              <p:nvPr/>
            </p:nvSpPr>
            <p:spPr>
              <a:xfrm>
                <a:off x="55157" y="318202"/>
                <a:ext cx="1628029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개별기업</a:t>
                </a:r>
              </a:p>
            </p:txBody>
          </p:sp>
        </p:grpSp>
        <p:sp>
          <p:nvSpPr>
            <p:cNvPr id="243" name="선"/>
            <p:cNvSpPr/>
            <p:nvPr/>
          </p:nvSpPr>
          <p:spPr>
            <a:xfrm>
              <a:off x="1456787" y="3399715"/>
              <a:ext cx="1437576" cy="18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cubicBezTo>
                    <a:pt x="14863" y="21600"/>
                    <a:pt x="6737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46" name="그룹"/>
            <p:cNvGrpSpPr/>
            <p:nvPr/>
          </p:nvGrpSpPr>
          <p:grpSpPr>
            <a:xfrm>
              <a:off x="-1" y="2262759"/>
              <a:ext cx="1738344" cy="1129923"/>
              <a:chOff x="0" y="0"/>
              <a:chExt cx="1738342" cy="1129922"/>
            </a:xfrm>
          </p:grpSpPr>
          <p:sp>
            <p:nvSpPr>
              <p:cNvPr id="244" name="모서리가 둥근 직사각형"/>
              <p:cNvSpPr/>
              <p:nvPr/>
            </p:nvSpPr>
            <p:spPr>
              <a:xfrm>
                <a:off x="0" y="0"/>
                <a:ext cx="1738343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5" name="개별기업"/>
              <p:cNvSpPr txBox="1"/>
              <p:nvPr/>
            </p:nvSpPr>
            <p:spPr>
              <a:xfrm>
                <a:off x="55158" y="318202"/>
                <a:ext cx="1628028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산업군</a:t>
                </a:r>
              </a:p>
            </p:txBody>
          </p:sp>
        </p:grpSp>
        <p:sp>
          <p:nvSpPr>
            <p:cNvPr id="247" name="선"/>
            <p:cNvSpPr/>
            <p:nvPr/>
          </p:nvSpPr>
          <p:spPr>
            <a:xfrm>
              <a:off x="667038" y="849551"/>
              <a:ext cx="626708" cy="139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320" y="21600"/>
                  </a:moveTo>
                  <a:cubicBezTo>
                    <a:pt x="-1683" y="13205"/>
                    <a:pt x="5815" y="4940"/>
                    <a:pt x="19917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49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9FAF7"/>
            </a:gs>
            <a:gs pos="50000">
              <a:srgbClr val="F1F3EC"/>
            </a:gs>
            <a:gs pos="100000">
              <a:srgbClr val="EFF2E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슬라이드 번호 개체 틀 1"/>
          <p:cNvSpPr txBox="1"/>
          <p:nvPr>
            <p:ph type="sldNum" sz="quarter" idx="4294967295"/>
          </p:nvPr>
        </p:nvSpPr>
        <p:spPr>
          <a:xfrm>
            <a:off x="11164904" y="6404293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TextBox 15"/>
          <p:cNvSpPr txBox="1"/>
          <p:nvPr/>
        </p:nvSpPr>
        <p:spPr>
          <a:xfrm>
            <a:off x="7786849" y="3500360"/>
            <a:ext cx="2077047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레시피코리아OTF Medium"/>
                <a:ea typeface="레시피코리아OTF Medium"/>
                <a:cs typeface="레시피코리아OTF Medium"/>
                <a:sym typeface="레시피코리아OTF Medium"/>
              </a:defRPr>
            </a:lvl1pPr>
          </a:lstStyle>
          <a:p>
            <a:pPr/>
            <a:r>
              <a:t>기술적 분석</a:t>
            </a:r>
            <a:endParaRPr b="1">
              <a:latin typeface="나눔스퀘어 ExtraBold"/>
              <a:ea typeface="나눔스퀘어 ExtraBold"/>
              <a:cs typeface="나눔스퀘어 ExtraBold"/>
              <a:sym typeface="나눔스퀘어 ExtraBold"/>
            </a:endParaRPr>
          </a:p>
        </p:txBody>
      </p:sp>
      <p:sp>
        <p:nvSpPr>
          <p:cNvPr id="253" name="직사각형 23"/>
          <p:cNvSpPr/>
          <p:nvPr/>
        </p:nvSpPr>
        <p:spPr>
          <a:xfrm>
            <a:off x="484710" y="1110669"/>
            <a:ext cx="11125735" cy="325110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직사각형 4"/>
          <p:cNvSpPr/>
          <p:nvPr/>
        </p:nvSpPr>
        <p:spPr>
          <a:xfrm>
            <a:off x="-12402" y="1110670"/>
            <a:ext cx="12216804" cy="325109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직선 연결선 13"/>
          <p:cNvSpPr/>
          <p:nvPr/>
        </p:nvSpPr>
        <p:spPr>
          <a:xfrm>
            <a:off x="2736558" y="783868"/>
            <a:ext cx="8584411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제목 1"/>
          <p:cNvSpPr txBox="1"/>
          <p:nvPr/>
        </p:nvSpPr>
        <p:spPr>
          <a:xfrm>
            <a:off x="674209" y="464537"/>
            <a:ext cx="1804008" cy="63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pPr/>
            <a:r>
              <a:t>분석 이론</a:t>
            </a:r>
          </a:p>
        </p:txBody>
      </p:sp>
      <p:grpSp>
        <p:nvGrpSpPr>
          <p:cNvPr id="269" name="다이어그램 5"/>
          <p:cNvGrpSpPr/>
          <p:nvPr/>
        </p:nvGrpSpPr>
        <p:grpSpPr>
          <a:xfrm>
            <a:off x="1443549" y="2099082"/>
            <a:ext cx="4351153" cy="3581975"/>
            <a:chOff x="0" y="0"/>
            <a:chExt cx="4351151" cy="3581973"/>
          </a:xfrm>
        </p:grpSpPr>
        <p:grpSp>
          <p:nvGrpSpPr>
            <p:cNvPr id="259" name="그룹"/>
            <p:cNvGrpSpPr/>
            <p:nvPr/>
          </p:nvGrpSpPr>
          <p:grpSpPr>
            <a:xfrm>
              <a:off x="1306403" y="-1"/>
              <a:ext cx="1738344" cy="1129924"/>
              <a:chOff x="0" y="0"/>
              <a:chExt cx="1738343" cy="1129922"/>
            </a:xfrm>
          </p:grpSpPr>
          <p:sp>
            <p:nvSpPr>
              <p:cNvPr id="257" name="모서리가 둥근 직사각형"/>
              <p:cNvSpPr/>
              <p:nvPr/>
            </p:nvSpPr>
            <p:spPr>
              <a:xfrm>
                <a:off x="0" y="0"/>
                <a:ext cx="1738344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8" name="경제"/>
              <p:cNvSpPr txBox="1"/>
              <p:nvPr/>
            </p:nvSpPr>
            <p:spPr>
              <a:xfrm>
                <a:off x="55157" y="318202"/>
                <a:ext cx="1628030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시장반영</a:t>
                </a:r>
              </a:p>
            </p:txBody>
          </p:sp>
        </p:grpSp>
        <p:sp>
          <p:nvSpPr>
            <p:cNvPr id="260" name="선"/>
            <p:cNvSpPr/>
            <p:nvPr/>
          </p:nvSpPr>
          <p:spPr>
            <a:xfrm>
              <a:off x="3057402" y="849552"/>
              <a:ext cx="626709" cy="139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0" y="0"/>
                  </a:moveTo>
                  <a:cubicBezTo>
                    <a:pt x="14102" y="4940"/>
                    <a:pt x="21600" y="13205"/>
                    <a:pt x="19597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63" name="그룹"/>
            <p:cNvGrpSpPr/>
            <p:nvPr/>
          </p:nvGrpSpPr>
          <p:grpSpPr>
            <a:xfrm>
              <a:off x="2612808" y="2262759"/>
              <a:ext cx="1738344" cy="1129923"/>
              <a:chOff x="0" y="0"/>
              <a:chExt cx="1738343" cy="1129922"/>
            </a:xfrm>
          </p:grpSpPr>
          <p:sp>
            <p:nvSpPr>
              <p:cNvPr id="261" name="모서리가 둥근 직사각형"/>
              <p:cNvSpPr/>
              <p:nvPr/>
            </p:nvSpPr>
            <p:spPr>
              <a:xfrm>
                <a:off x="0" y="0"/>
                <a:ext cx="1738344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2" name="산업군"/>
              <p:cNvSpPr txBox="1"/>
              <p:nvPr/>
            </p:nvSpPr>
            <p:spPr>
              <a:xfrm>
                <a:off x="55157" y="318202"/>
                <a:ext cx="1628029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역사반복</a:t>
                </a:r>
              </a:p>
            </p:txBody>
          </p:sp>
        </p:grpSp>
        <p:sp>
          <p:nvSpPr>
            <p:cNvPr id="264" name="선"/>
            <p:cNvSpPr/>
            <p:nvPr/>
          </p:nvSpPr>
          <p:spPr>
            <a:xfrm>
              <a:off x="1456787" y="3399715"/>
              <a:ext cx="1437576" cy="18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cubicBezTo>
                    <a:pt x="14863" y="21600"/>
                    <a:pt x="6737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67" name="그룹"/>
            <p:cNvGrpSpPr/>
            <p:nvPr/>
          </p:nvGrpSpPr>
          <p:grpSpPr>
            <a:xfrm>
              <a:off x="-1" y="2262759"/>
              <a:ext cx="1738344" cy="1129923"/>
              <a:chOff x="0" y="0"/>
              <a:chExt cx="1738342" cy="1129922"/>
            </a:xfrm>
          </p:grpSpPr>
          <p:sp>
            <p:nvSpPr>
              <p:cNvPr id="265" name="모서리가 둥근 직사각형"/>
              <p:cNvSpPr/>
              <p:nvPr/>
            </p:nvSpPr>
            <p:spPr>
              <a:xfrm>
                <a:off x="0" y="0"/>
                <a:ext cx="1738343" cy="112992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6" name="개별기업"/>
              <p:cNvSpPr txBox="1"/>
              <p:nvPr/>
            </p:nvSpPr>
            <p:spPr>
              <a:xfrm>
                <a:off x="55158" y="318202"/>
                <a:ext cx="1628028" cy="493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2700">
                    <a:solidFill>
                      <a:srgbClr val="FFFFFF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가격추세</a:t>
                </a:r>
              </a:p>
            </p:txBody>
          </p:sp>
        </p:grpSp>
        <p:sp>
          <p:nvSpPr>
            <p:cNvPr id="268" name="선"/>
            <p:cNvSpPr/>
            <p:nvPr/>
          </p:nvSpPr>
          <p:spPr>
            <a:xfrm>
              <a:off x="667038" y="849551"/>
              <a:ext cx="626708" cy="139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320" y="21600"/>
                  </a:moveTo>
                  <a:cubicBezTo>
                    <a:pt x="-1683" y="13205"/>
                    <a:pt x="5815" y="4940"/>
                    <a:pt x="19917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70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DEDBDB">
          <a:alpha val="9000"/>
        </a:srgbClr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EDBD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EDBD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